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2" r:id="rId6"/>
    <p:sldId id="265" r:id="rId7"/>
    <p:sldId id="263" r:id="rId8"/>
    <p:sldId id="257" r:id="rId9"/>
    <p:sldId id="264" r:id="rId10"/>
    <p:sldId id="266" r:id="rId11"/>
    <p:sldId id="267" r:id="rId12"/>
    <p:sldId id="270" r:id="rId13"/>
    <p:sldId id="269" r:id="rId14"/>
    <p:sldId id="268" r:id="rId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70" autoAdjust="0"/>
    <p:restoredTop sz="94660"/>
  </p:normalViewPr>
  <p:slideViewPr>
    <p:cSldViewPr>
      <p:cViewPr varScale="1">
        <p:scale>
          <a:sx n="73" d="100"/>
          <a:sy n="73" d="100"/>
        </p:scale>
        <p:origin x="-1056"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0F61D7-DC64-4388-8397-D0DDC06C018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0A5A952D-C245-4484-A6FA-2ECCB6039D1B}">
      <dgm:prSet custT="1"/>
      <dgm:spPr>
        <a:solidFill>
          <a:srgbClr val="002060"/>
        </a:solidFill>
      </dgm:spPr>
      <dgm:t>
        <a:bodyPr/>
        <a:lstStyle/>
        <a:p>
          <a:pPr rtl="0"/>
          <a:r>
            <a:rPr lang="es-CO" sz="2400" dirty="0" smtClean="0"/>
            <a:t>Jesús realmente sí predijo un “vicario” en el sentido de un “substituto” para Su presencia física aquí en la tierra. Sin embargo, este “</a:t>
          </a:r>
          <a:r>
            <a:rPr lang="es-CO" sz="2400" u="sng" dirty="0" smtClean="0"/>
            <a:t>Vicario de Cristo</a:t>
          </a:r>
          <a:r>
            <a:rPr lang="es-CO" sz="2400" dirty="0" smtClean="0"/>
            <a:t>” no es un sacerdote, sumo sacerdote, obispo o Papa. El único “Vicario de Cristo” bíblico es el </a:t>
          </a:r>
          <a:r>
            <a:rPr lang="es-CO" sz="2400" u="sng" dirty="0" smtClean="0"/>
            <a:t>ESPÍRITU SANTO</a:t>
          </a:r>
          <a:r>
            <a:rPr lang="es-CO" sz="2400" dirty="0" smtClean="0"/>
            <a:t>. </a:t>
          </a:r>
          <a:endParaRPr lang="es-CO" sz="2400" dirty="0"/>
        </a:p>
      </dgm:t>
    </dgm:pt>
    <dgm:pt modelId="{0B4270C6-7A6B-4ED2-B7CA-FA048F22AC0C}" type="parTrans" cxnId="{6D2A9435-ADAE-41A3-A21E-A41AB25C33F8}">
      <dgm:prSet/>
      <dgm:spPr/>
      <dgm:t>
        <a:bodyPr/>
        <a:lstStyle/>
        <a:p>
          <a:endParaRPr lang="es-CO"/>
        </a:p>
      </dgm:t>
    </dgm:pt>
    <dgm:pt modelId="{D62FD508-078F-4189-A058-8B7330675236}" type="sibTrans" cxnId="{6D2A9435-ADAE-41A3-A21E-A41AB25C33F8}">
      <dgm:prSet/>
      <dgm:spPr/>
      <dgm:t>
        <a:bodyPr/>
        <a:lstStyle/>
        <a:p>
          <a:endParaRPr lang="es-CO"/>
        </a:p>
      </dgm:t>
    </dgm:pt>
    <dgm:pt modelId="{62CF7EEF-5A14-4EA5-AB0B-AD2B8920FB9B}">
      <dgm:prSet custT="1"/>
      <dgm:spPr/>
      <dgm:t>
        <a:bodyPr/>
        <a:lstStyle/>
        <a:p>
          <a:pPr rtl="0"/>
          <a:r>
            <a:rPr lang="es-CO" sz="2000" u="sng" dirty="0" smtClean="0"/>
            <a:t>Juan 14:26 </a:t>
          </a:r>
          <a:r>
            <a:rPr lang="es-CO" sz="2000" dirty="0" smtClean="0"/>
            <a:t>dice, “</a:t>
          </a:r>
          <a:r>
            <a:rPr lang="es-CO" sz="2000" b="1" dirty="0" smtClean="0"/>
            <a:t>Mas el Consolador, el Espíritu Santo, a quien el Padre enviará en mi nombre, ÉL os enseñará todas las cosas, y os recordará todo lo que yo os he dich</a:t>
          </a:r>
          <a:r>
            <a:rPr lang="es-CO" sz="2000" dirty="0" smtClean="0"/>
            <a:t>o.” </a:t>
          </a:r>
          <a:r>
            <a:rPr lang="es-CO" sz="2000" u="sng" dirty="0" smtClean="0"/>
            <a:t>Juan 14:16-18</a:t>
          </a:r>
          <a:r>
            <a:rPr lang="es-CO" sz="2000" dirty="0" smtClean="0"/>
            <a:t> proclama, “</a:t>
          </a:r>
          <a:r>
            <a:rPr lang="es-CO" sz="2000" b="1" dirty="0" smtClean="0"/>
            <a:t>Y yo rogaré al Padre, y os dará otro Consolador, para que esté con vosotros para siempre; el Espíritu de verdad, al cual el mundo no puede recibir, porque no le ve, ni le conoce; pero vosotros le conocéis, porque mora con vosotros, y estará en vosotros. No os dejaré huérfanos; vendré a vosotros.</a:t>
          </a:r>
          <a:r>
            <a:rPr lang="es-CO" sz="2000" dirty="0" smtClean="0"/>
            <a:t>” </a:t>
          </a:r>
          <a:endParaRPr lang="es-CO" sz="2000" dirty="0"/>
        </a:p>
      </dgm:t>
    </dgm:pt>
    <dgm:pt modelId="{0975F636-D39F-42BA-AF16-EC2545BB6613}" type="parTrans" cxnId="{1ED9D109-9F56-432C-986F-C91D110E8401}">
      <dgm:prSet/>
      <dgm:spPr/>
      <dgm:t>
        <a:bodyPr/>
        <a:lstStyle/>
        <a:p>
          <a:endParaRPr lang="es-CO"/>
        </a:p>
      </dgm:t>
    </dgm:pt>
    <dgm:pt modelId="{2B67458F-304D-429E-8D94-C9B3EC24C34C}" type="sibTrans" cxnId="{1ED9D109-9F56-432C-986F-C91D110E8401}">
      <dgm:prSet/>
      <dgm:spPr/>
      <dgm:t>
        <a:bodyPr/>
        <a:lstStyle/>
        <a:p>
          <a:endParaRPr lang="es-CO"/>
        </a:p>
      </dgm:t>
    </dgm:pt>
    <dgm:pt modelId="{F64AFB16-F2A9-40DB-86AF-AAEF24C4373F}">
      <dgm:prSet custT="1"/>
      <dgm:spPr>
        <a:solidFill>
          <a:srgbClr val="002060"/>
        </a:solidFill>
      </dgm:spPr>
      <dgm:t>
        <a:bodyPr/>
        <a:lstStyle/>
        <a:p>
          <a:pPr rtl="0"/>
          <a:r>
            <a:rPr lang="es-CO" sz="2400" dirty="0" smtClean="0"/>
            <a:t>El Espíritu Santo es el “substituto” de Cristo en la tierra. El Espíritu Santo es nuestro Consolador, Maestro </a:t>
          </a:r>
          <a:r>
            <a:rPr lang="es-CO" sz="2400" u="sng" dirty="0" smtClean="0"/>
            <a:t>(Juan 14:26)</a:t>
          </a:r>
          <a:r>
            <a:rPr lang="es-CO" sz="2400" u="none" dirty="0" smtClean="0"/>
            <a:t>, </a:t>
          </a:r>
          <a:r>
            <a:rPr lang="es-CO" sz="2400" dirty="0" smtClean="0"/>
            <a:t>y guía hacia toda la verdad </a:t>
          </a:r>
          <a:r>
            <a:rPr lang="es-CO" sz="2400" u="sng" dirty="0" smtClean="0"/>
            <a:t>(Juan 16:13)</a:t>
          </a:r>
          <a:r>
            <a:rPr lang="es-CO" sz="2400" u="none" dirty="0" smtClean="0"/>
            <a:t>.</a:t>
          </a:r>
          <a:endParaRPr lang="es-CO" sz="2400" u="none" dirty="0"/>
        </a:p>
      </dgm:t>
    </dgm:pt>
    <dgm:pt modelId="{E5E81F3D-316F-4271-8F3E-43CA2EC4DEA9}" type="parTrans" cxnId="{97FE9013-B234-483E-9925-584A10ED873C}">
      <dgm:prSet/>
      <dgm:spPr/>
      <dgm:t>
        <a:bodyPr/>
        <a:lstStyle/>
        <a:p>
          <a:endParaRPr lang="es-CO"/>
        </a:p>
      </dgm:t>
    </dgm:pt>
    <dgm:pt modelId="{D72980B5-132B-4F0B-8E7E-EBECFE2F6B04}" type="sibTrans" cxnId="{97FE9013-B234-483E-9925-584A10ED873C}">
      <dgm:prSet/>
      <dgm:spPr/>
      <dgm:t>
        <a:bodyPr/>
        <a:lstStyle/>
        <a:p>
          <a:endParaRPr lang="es-CO"/>
        </a:p>
      </dgm:t>
    </dgm:pt>
    <dgm:pt modelId="{7F616590-C2DF-455C-86B1-31402062ACF1}" type="pres">
      <dgm:prSet presAssocID="{B80F61D7-DC64-4388-8397-D0DDC06C018E}" presName="linear" presStyleCnt="0">
        <dgm:presLayoutVars>
          <dgm:animLvl val="lvl"/>
          <dgm:resizeHandles val="exact"/>
        </dgm:presLayoutVars>
      </dgm:prSet>
      <dgm:spPr/>
      <dgm:t>
        <a:bodyPr/>
        <a:lstStyle/>
        <a:p>
          <a:endParaRPr lang="es-CO"/>
        </a:p>
      </dgm:t>
    </dgm:pt>
    <dgm:pt modelId="{EC527D5B-DD57-4064-B930-516A87875B31}" type="pres">
      <dgm:prSet presAssocID="{0A5A952D-C245-4484-A6FA-2ECCB6039D1B}" presName="parentText" presStyleLbl="node1" presStyleIdx="0" presStyleCnt="3">
        <dgm:presLayoutVars>
          <dgm:chMax val="0"/>
          <dgm:bulletEnabled val="1"/>
        </dgm:presLayoutVars>
      </dgm:prSet>
      <dgm:spPr/>
      <dgm:t>
        <a:bodyPr/>
        <a:lstStyle/>
        <a:p>
          <a:endParaRPr lang="es-CO"/>
        </a:p>
      </dgm:t>
    </dgm:pt>
    <dgm:pt modelId="{0C4F523B-B805-49AE-800F-07E7166DF1E6}" type="pres">
      <dgm:prSet presAssocID="{D62FD508-078F-4189-A058-8B7330675236}" presName="spacer" presStyleCnt="0"/>
      <dgm:spPr/>
    </dgm:pt>
    <dgm:pt modelId="{E48B4C35-6E5D-4450-8725-370E0693D456}" type="pres">
      <dgm:prSet presAssocID="{62CF7EEF-5A14-4EA5-AB0B-AD2B8920FB9B}" presName="parentText" presStyleLbl="node1" presStyleIdx="1" presStyleCnt="3">
        <dgm:presLayoutVars>
          <dgm:chMax val="0"/>
          <dgm:bulletEnabled val="1"/>
        </dgm:presLayoutVars>
      </dgm:prSet>
      <dgm:spPr/>
      <dgm:t>
        <a:bodyPr/>
        <a:lstStyle/>
        <a:p>
          <a:endParaRPr lang="es-CO"/>
        </a:p>
      </dgm:t>
    </dgm:pt>
    <dgm:pt modelId="{CECB1BB0-6D04-4335-82DA-AEC3CC68EBF5}" type="pres">
      <dgm:prSet presAssocID="{2B67458F-304D-429E-8D94-C9B3EC24C34C}" presName="spacer" presStyleCnt="0"/>
      <dgm:spPr/>
    </dgm:pt>
    <dgm:pt modelId="{D2362FAB-7AEB-48EB-89A0-70BB65E091D4}" type="pres">
      <dgm:prSet presAssocID="{F64AFB16-F2A9-40DB-86AF-AAEF24C4373F}" presName="parentText" presStyleLbl="node1" presStyleIdx="2" presStyleCnt="3">
        <dgm:presLayoutVars>
          <dgm:chMax val="0"/>
          <dgm:bulletEnabled val="1"/>
        </dgm:presLayoutVars>
      </dgm:prSet>
      <dgm:spPr/>
      <dgm:t>
        <a:bodyPr/>
        <a:lstStyle/>
        <a:p>
          <a:endParaRPr lang="es-CO"/>
        </a:p>
      </dgm:t>
    </dgm:pt>
  </dgm:ptLst>
  <dgm:cxnLst>
    <dgm:cxn modelId="{1ED9D109-9F56-432C-986F-C91D110E8401}" srcId="{B80F61D7-DC64-4388-8397-D0DDC06C018E}" destId="{62CF7EEF-5A14-4EA5-AB0B-AD2B8920FB9B}" srcOrd="1" destOrd="0" parTransId="{0975F636-D39F-42BA-AF16-EC2545BB6613}" sibTransId="{2B67458F-304D-429E-8D94-C9B3EC24C34C}"/>
    <dgm:cxn modelId="{7A3E22BA-FEE1-4D3A-B1AD-B365E32D60BE}" type="presOf" srcId="{B80F61D7-DC64-4388-8397-D0DDC06C018E}" destId="{7F616590-C2DF-455C-86B1-31402062ACF1}" srcOrd="0" destOrd="0" presId="urn:microsoft.com/office/officeart/2005/8/layout/vList2"/>
    <dgm:cxn modelId="{9F266B67-D273-4781-9C4D-2EE5B4E4D286}" type="presOf" srcId="{62CF7EEF-5A14-4EA5-AB0B-AD2B8920FB9B}" destId="{E48B4C35-6E5D-4450-8725-370E0693D456}" srcOrd="0" destOrd="0" presId="urn:microsoft.com/office/officeart/2005/8/layout/vList2"/>
    <dgm:cxn modelId="{6D2A9435-ADAE-41A3-A21E-A41AB25C33F8}" srcId="{B80F61D7-DC64-4388-8397-D0DDC06C018E}" destId="{0A5A952D-C245-4484-A6FA-2ECCB6039D1B}" srcOrd="0" destOrd="0" parTransId="{0B4270C6-7A6B-4ED2-B7CA-FA048F22AC0C}" sibTransId="{D62FD508-078F-4189-A058-8B7330675236}"/>
    <dgm:cxn modelId="{B0099890-0983-45E8-904C-60DE739EDA3E}" type="presOf" srcId="{0A5A952D-C245-4484-A6FA-2ECCB6039D1B}" destId="{EC527D5B-DD57-4064-B930-516A87875B31}" srcOrd="0" destOrd="0" presId="urn:microsoft.com/office/officeart/2005/8/layout/vList2"/>
    <dgm:cxn modelId="{20D4B2A7-CF5E-4E05-8C95-9454577177E6}" type="presOf" srcId="{F64AFB16-F2A9-40DB-86AF-AAEF24C4373F}" destId="{D2362FAB-7AEB-48EB-89A0-70BB65E091D4}" srcOrd="0" destOrd="0" presId="urn:microsoft.com/office/officeart/2005/8/layout/vList2"/>
    <dgm:cxn modelId="{97FE9013-B234-483E-9925-584A10ED873C}" srcId="{B80F61D7-DC64-4388-8397-D0DDC06C018E}" destId="{F64AFB16-F2A9-40DB-86AF-AAEF24C4373F}" srcOrd="2" destOrd="0" parTransId="{E5E81F3D-316F-4271-8F3E-43CA2EC4DEA9}" sibTransId="{D72980B5-132B-4F0B-8E7E-EBECFE2F6B04}"/>
    <dgm:cxn modelId="{86D81E45-1A32-48AE-A663-ACCDAC1CC3E9}" type="presParOf" srcId="{7F616590-C2DF-455C-86B1-31402062ACF1}" destId="{EC527D5B-DD57-4064-B930-516A87875B31}" srcOrd="0" destOrd="0" presId="urn:microsoft.com/office/officeart/2005/8/layout/vList2"/>
    <dgm:cxn modelId="{66525320-F129-432A-B524-21752E0184A2}" type="presParOf" srcId="{7F616590-C2DF-455C-86B1-31402062ACF1}" destId="{0C4F523B-B805-49AE-800F-07E7166DF1E6}" srcOrd="1" destOrd="0" presId="urn:microsoft.com/office/officeart/2005/8/layout/vList2"/>
    <dgm:cxn modelId="{B89D60FB-B24B-43F1-89A4-E0251489BB67}" type="presParOf" srcId="{7F616590-C2DF-455C-86B1-31402062ACF1}" destId="{E48B4C35-6E5D-4450-8725-370E0693D456}" srcOrd="2" destOrd="0" presId="urn:microsoft.com/office/officeart/2005/8/layout/vList2"/>
    <dgm:cxn modelId="{E2F81F32-A5AA-48E0-8199-E3230E9E509A}" type="presParOf" srcId="{7F616590-C2DF-455C-86B1-31402062ACF1}" destId="{CECB1BB0-6D04-4335-82DA-AEC3CC68EBF5}" srcOrd="3" destOrd="0" presId="urn:microsoft.com/office/officeart/2005/8/layout/vList2"/>
    <dgm:cxn modelId="{4B25EED1-1856-419A-BE01-EF91771D336A}" type="presParOf" srcId="{7F616590-C2DF-455C-86B1-31402062ACF1}" destId="{D2362FAB-7AEB-48EB-89A0-70BB65E091D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527D5B-DD57-4064-B930-516A87875B31}">
      <dsp:nvSpPr>
        <dsp:cNvPr id="0" name=""/>
        <dsp:cNvSpPr/>
      </dsp:nvSpPr>
      <dsp:spPr>
        <a:xfrm>
          <a:off x="0" y="2197"/>
          <a:ext cx="8229600" cy="2174011"/>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Jesús realmente sí predijo un “vicario” en el sentido de un “substituto” para Su presencia física aquí en la tierra. Sin embargo, este “</a:t>
          </a:r>
          <a:r>
            <a:rPr lang="es-CO" sz="2400" u="sng" kern="1200" dirty="0" smtClean="0"/>
            <a:t>Vicario de Cristo</a:t>
          </a:r>
          <a:r>
            <a:rPr lang="es-CO" sz="2400" kern="1200" dirty="0" smtClean="0"/>
            <a:t>” no es un sacerdote, sumo sacerdote, obispo o Papa. El único “Vicario de Cristo” bíblico es el </a:t>
          </a:r>
          <a:r>
            <a:rPr lang="es-CO" sz="2400" u="sng" kern="1200" dirty="0" smtClean="0"/>
            <a:t>ESPÍRITU SANTO</a:t>
          </a:r>
          <a:r>
            <a:rPr lang="es-CO" sz="2400" kern="1200" dirty="0" smtClean="0"/>
            <a:t>. </a:t>
          </a:r>
          <a:endParaRPr lang="es-CO" sz="2400" kern="1200" dirty="0"/>
        </a:p>
      </dsp:txBody>
      <dsp:txXfrm>
        <a:off x="106126" y="108323"/>
        <a:ext cx="8017348" cy="1961759"/>
      </dsp:txXfrm>
    </dsp:sp>
    <dsp:sp modelId="{E48B4C35-6E5D-4450-8725-370E0693D456}">
      <dsp:nvSpPr>
        <dsp:cNvPr id="0" name=""/>
        <dsp:cNvSpPr/>
      </dsp:nvSpPr>
      <dsp:spPr>
        <a:xfrm>
          <a:off x="0" y="2189358"/>
          <a:ext cx="8229600" cy="217401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u="sng" kern="1200" dirty="0" smtClean="0"/>
            <a:t>Juan 14:26 </a:t>
          </a:r>
          <a:r>
            <a:rPr lang="es-CO" sz="2000" kern="1200" dirty="0" smtClean="0"/>
            <a:t>dice, “</a:t>
          </a:r>
          <a:r>
            <a:rPr lang="es-CO" sz="2000" b="1" kern="1200" dirty="0" smtClean="0"/>
            <a:t>Mas el Consolador, el Espíritu Santo, a quien el Padre enviará en mi nombre, ÉL os enseñará todas las cosas, y os recordará todo lo que yo os he dich</a:t>
          </a:r>
          <a:r>
            <a:rPr lang="es-CO" sz="2000" kern="1200" dirty="0" smtClean="0"/>
            <a:t>o.” </a:t>
          </a:r>
          <a:r>
            <a:rPr lang="es-CO" sz="2000" u="sng" kern="1200" dirty="0" smtClean="0"/>
            <a:t>Juan 14:16-18</a:t>
          </a:r>
          <a:r>
            <a:rPr lang="es-CO" sz="2000" kern="1200" dirty="0" smtClean="0"/>
            <a:t> proclama, “</a:t>
          </a:r>
          <a:r>
            <a:rPr lang="es-CO" sz="2000" b="1" kern="1200" dirty="0" smtClean="0"/>
            <a:t>Y yo rogaré al Padre, y os dará otro Consolador, para que esté con vosotros para siempre; el Espíritu de verdad, al cual el mundo no puede recibir, porque no le ve, ni le conoce; pero vosotros le conocéis, porque mora con vosotros, y estará en vosotros. No os dejaré huérfanos; vendré a vosotros.</a:t>
          </a:r>
          <a:r>
            <a:rPr lang="es-CO" sz="2000" kern="1200" dirty="0" smtClean="0"/>
            <a:t>” </a:t>
          </a:r>
          <a:endParaRPr lang="es-CO" sz="2000" kern="1200" dirty="0"/>
        </a:p>
      </dsp:txBody>
      <dsp:txXfrm>
        <a:off x="106126" y="2295484"/>
        <a:ext cx="8017348" cy="1961759"/>
      </dsp:txXfrm>
    </dsp:sp>
    <dsp:sp modelId="{D2362FAB-7AEB-48EB-89A0-70BB65E091D4}">
      <dsp:nvSpPr>
        <dsp:cNvPr id="0" name=""/>
        <dsp:cNvSpPr/>
      </dsp:nvSpPr>
      <dsp:spPr>
        <a:xfrm>
          <a:off x="0" y="4376518"/>
          <a:ext cx="8229600" cy="2174011"/>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El Espíritu Santo es el “substituto” de Cristo en la tierra. El Espíritu Santo es nuestro Consolador, Maestro </a:t>
          </a:r>
          <a:r>
            <a:rPr lang="es-CO" sz="2400" u="sng" kern="1200" dirty="0" smtClean="0"/>
            <a:t>(Juan 14:26)</a:t>
          </a:r>
          <a:r>
            <a:rPr lang="es-CO" sz="2400" u="none" kern="1200" dirty="0" smtClean="0"/>
            <a:t>, </a:t>
          </a:r>
          <a:r>
            <a:rPr lang="es-CO" sz="2400" kern="1200" dirty="0" smtClean="0"/>
            <a:t>y guía hacia toda la verdad </a:t>
          </a:r>
          <a:r>
            <a:rPr lang="es-CO" sz="2400" u="sng" kern="1200" dirty="0" smtClean="0"/>
            <a:t>(Juan 16:13)</a:t>
          </a:r>
          <a:r>
            <a:rPr lang="es-CO" sz="2400" u="none" kern="1200" dirty="0" smtClean="0"/>
            <a:t>.</a:t>
          </a:r>
          <a:endParaRPr lang="es-CO" sz="2400" u="none" kern="1200" dirty="0"/>
        </a:p>
      </dsp:txBody>
      <dsp:txXfrm>
        <a:off x="106126" y="4482644"/>
        <a:ext cx="8017348" cy="196175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11/05/2015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11/05/2015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11/05/2015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11/05/2015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11/05/2015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11/05/2015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11/05/2015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11/05/2015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11/05/2015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11/05/2015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11/05/2015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11/05/2015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4" name="3 Bisel"/>
          <p:cNvSpPr/>
          <p:nvPr/>
        </p:nvSpPr>
        <p:spPr>
          <a:xfrm>
            <a:off x="827584" y="980728"/>
            <a:ext cx="7560840" cy="1042416"/>
          </a:xfrm>
          <a:prstGeom prst="bevel">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latin typeface="Algerian" pitchFamily="82" charset="0"/>
              </a:rPr>
              <a:t>¿es el papa el vicario de cristo?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132856"/>
            <a:ext cx="4104456"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Medio marco"/>
          <p:cNvSpPr/>
          <p:nvPr/>
        </p:nvSpPr>
        <p:spPr>
          <a:xfrm rot="16200000">
            <a:off x="3412721" y="5092334"/>
            <a:ext cx="626369" cy="2052228"/>
          </a:xfrm>
          <a:prstGeom prst="halfFram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6" name="5 Medio marco"/>
          <p:cNvSpPr/>
          <p:nvPr/>
        </p:nvSpPr>
        <p:spPr>
          <a:xfrm rot="10800000">
            <a:off x="4752020" y="5661247"/>
            <a:ext cx="2052228" cy="770381"/>
          </a:xfrm>
          <a:prstGeom prst="halfFram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115807042"/>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fontScale="90000"/>
          </a:bodyPr>
          <a:lstStyle/>
          <a:p>
            <a:r>
              <a:rPr lang="es-CO" b="1" dirty="0" smtClean="0">
                <a:latin typeface="Agency FB" pitchFamily="34" charset="0"/>
              </a:rPr>
              <a:t>Según se afirma:</a:t>
            </a:r>
            <a:br>
              <a:rPr lang="es-CO" b="1" dirty="0" smtClean="0">
                <a:latin typeface="Agency FB" pitchFamily="34" charset="0"/>
              </a:rPr>
            </a:br>
            <a:r>
              <a:rPr lang="es-CO" b="1" dirty="0" smtClean="0">
                <a:solidFill>
                  <a:srgbClr val="FF0000"/>
                </a:solidFill>
                <a:latin typeface="Agency FB" pitchFamily="34" charset="0"/>
              </a:rPr>
              <a:t>"¿</a:t>
            </a:r>
            <a:r>
              <a:rPr lang="es-CO" b="1" dirty="0">
                <a:solidFill>
                  <a:srgbClr val="FF0000"/>
                </a:solidFill>
                <a:latin typeface="Agency FB" pitchFamily="34" charset="0"/>
              </a:rPr>
              <a:t>Es el Papa el vicario de Cristo</a:t>
            </a:r>
            <a:r>
              <a:rPr lang="es-CO" b="1" dirty="0" smtClean="0">
                <a:solidFill>
                  <a:srgbClr val="FF0000"/>
                </a:solidFill>
                <a:latin typeface="Agency FB" pitchFamily="34" charset="0"/>
              </a:rPr>
              <a:t>?"</a:t>
            </a:r>
            <a:endParaRPr lang="es-CO" b="1" dirty="0">
              <a:solidFill>
                <a:srgbClr val="FF0000"/>
              </a:solidFill>
              <a:latin typeface="Agency FB" pitchFamily="34" charset="0"/>
            </a:endParaRPr>
          </a:p>
        </p:txBody>
      </p:sp>
      <p:sp>
        <p:nvSpPr>
          <p:cNvPr id="3" name="2 Marcador de contenido"/>
          <p:cNvSpPr>
            <a:spLocks noGrp="1"/>
          </p:cNvSpPr>
          <p:nvPr>
            <p:ph idx="1"/>
          </p:nvPr>
        </p:nvSpPr>
        <p:spPr>
          <a:xfrm>
            <a:off x="0" y="1600200"/>
            <a:ext cx="9144000" cy="5069160"/>
          </a:xfrm>
        </p:spPr>
        <p:txBody>
          <a:bodyPr>
            <a:normAutofit fontScale="77500" lnSpcReduction="20000"/>
          </a:bodyPr>
          <a:lstStyle/>
          <a:p>
            <a:pPr marL="0" indent="0" algn="ctr">
              <a:buNone/>
            </a:pPr>
            <a:r>
              <a:rPr lang="es-CO" dirty="0" smtClean="0"/>
              <a:t>Según el Diccionario: «Vicario» Se </a:t>
            </a:r>
            <a:r>
              <a:rPr lang="es-CO" dirty="0"/>
              <a:t>aplica a la persona que sustituye a otra en sus funciones o la ayuda, teniendo el mismo poder y las mismas facultades</a:t>
            </a:r>
            <a:r>
              <a:rPr lang="es-CO" dirty="0" smtClean="0"/>
              <a:t>.</a:t>
            </a:r>
          </a:p>
          <a:p>
            <a:pPr marL="0" indent="0" algn="ctr">
              <a:buNone/>
            </a:pPr>
            <a:r>
              <a:rPr lang="es-CO" dirty="0" smtClean="0"/>
              <a:t>El </a:t>
            </a:r>
            <a:r>
              <a:rPr lang="es-CO" dirty="0"/>
              <a:t>término “vicario” viene de la palabra latina vicarius, que significa “en lugar de”. </a:t>
            </a:r>
            <a:endParaRPr lang="es-CO" dirty="0" smtClean="0"/>
          </a:p>
          <a:p>
            <a:pPr marL="0" indent="0" algn="ctr">
              <a:buNone/>
            </a:pPr>
            <a:r>
              <a:rPr lang="es-CO" dirty="0" smtClean="0"/>
              <a:t>En </a:t>
            </a:r>
            <a:r>
              <a:rPr lang="es-CO" dirty="0"/>
              <a:t>la Iglesia Católica, el vicario es el representante de un oficial de alto rango, con toda la misma autoridad y poder que tiene el oficial</a:t>
            </a:r>
            <a:r>
              <a:rPr lang="es-CO" dirty="0" smtClean="0"/>
              <a:t>.</a:t>
            </a:r>
          </a:p>
          <a:p>
            <a:pPr marL="0" indent="0" algn="ctr">
              <a:buNone/>
            </a:pPr>
            <a:r>
              <a:rPr lang="es-CO" dirty="0" smtClean="0"/>
              <a:t> </a:t>
            </a:r>
            <a:r>
              <a:rPr lang="es-CO" dirty="0"/>
              <a:t>Al llamar al Papa, el “Vicario de Cristo”, esto implica que él tiene el mismo poder y autoridad que Cristo tiene sobre la Iglesia. El título se deriva de las palabras de Jesús en </a:t>
            </a:r>
            <a:r>
              <a:rPr lang="es-CO" dirty="0">
                <a:solidFill>
                  <a:srgbClr val="FF0000"/>
                </a:solidFill>
              </a:rPr>
              <a:t>Juan 21:16-17 </a:t>
            </a:r>
            <a:r>
              <a:rPr lang="es-CO" dirty="0"/>
              <a:t>a Pedro, “</a:t>
            </a:r>
            <a:r>
              <a:rPr lang="es-CO" dirty="0">
                <a:latin typeface="Agency FB" pitchFamily="34" charset="0"/>
              </a:rPr>
              <a:t>Apacienta mis corderos,.... Pastorea mis ovejas</a:t>
            </a:r>
            <a:r>
              <a:rPr lang="es-CO" dirty="0" smtClean="0"/>
              <a:t>”.</a:t>
            </a:r>
          </a:p>
          <a:p>
            <a:pPr marL="0" indent="0" algn="ctr">
              <a:buNone/>
            </a:pPr>
            <a:r>
              <a:rPr lang="es-CO" dirty="0" smtClean="0"/>
              <a:t> </a:t>
            </a:r>
            <a:r>
              <a:rPr lang="es-CO" dirty="0"/>
              <a:t>Esto, de acuerdo al razonamiento católico, define a Pedro como el Príncipe de los apóstoles, el primer Papa, y cumple las palabras de Jesús en </a:t>
            </a:r>
            <a:r>
              <a:rPr lang="es-CO" dirty="0">
                <a:solidFill>
                  <a:srgbClr val="FF0000"/>
                </a:solidFill>
              </a:rPr>
              <a:t>Mateo 16:18-19 </a:t>
            </a:r>
            <a:r>
              <a:rPr lang="es-CO" dirty="0"/>
              <a:t>(llamándole a Pedro la roca </a:t>
            </a:r>
            <a:r>
              <a:rPr lang="es-CO" dirty="0" smtClean="0"/>
              <a:t>(según ellos) sobre </a:t>
            </a:r>
            <a:r>
              <a:rPr lang="es-CO" dirty="0"/>
              <a:t>la cual Jesús construiría Su iglesia).</a:t>
            </a:r>
          </a:p>
          <a:p>
            <a:endParaRPr lang="es-CO" dirty="0"/>
          </a:p>
        </p:txBody>
      </p:sp>
    </p:spTree>
    <p:extLst>
      <p:ext uri="{BB962C8B-B14F-4D97-AF65-F5344CB8AC3E}">
        <p14:creationId xmlns:p14="http://schemas.microsoft.com/office/powerpoint/2010/main" val="359418473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a:bodyPr>
          <a:lstStyle/>
          <a:p>
            <a:pPr marL="0" indent="0">
              <a:buNone/>
            </a:pPr>
            <a:r>
              <a:rPr lang="es-CO" sz="2800" dirty="0"/>
              <a:t>Para comprender mejor si es o no bíblico el considerar que un simple hombre sea el representante de Cristo, acudamos a las páginas de la Escritura para encontrar lo que dice acerca del papel de Jesús en nuestras vidas, cuando Él caminó por este mundo y lo que Él continúa haciendo ahora mismo. </a:t>
            </a:r>
            <a:endParaRPr lang="es-CO" sz="2800" dirty="0" smtClean="0"/>
          </a:p>
          <a:p>
            <a:pPr marL="0" indent="0">
              <a:buNone/>
            </a:pPr>
            <a:endParaRPr lang="es-CO" sz="2800" dirty="0" smtClean="0"/>
          </a:p>
          <a:p>
            <a:pPr marL="0" indent="0">
              <a:buNone/>
            </a:pPr>
            <a:r>
              <a:rPr lang="es-CO" sz="2800" dirty="0" smtClean="0"/>
              <a:t>La </a:t>
            </a:r>
            <a:r>
              <a:rPr lang="es-CO" sz="2800" dirty="0"/>
              <a:t>carta a los Hebreos hace una comparación entre Jesús y el sumo sacerdote Melquisedec </a:t>
            </a:r>
            <a:r>
              <a:rPr lang="es-CO" sz="2800" dirty="0">
                <a:solidFill>
                  <a:srgbClr val="FF0000"/>
                </a:solidFill>
              </a:rPr>
              <a:t>(</a:t>
            </a:r>
            <a:r>
              <a:rPr lang="es-CO" sz="2800" dirty="0" smtClean="0">
                <a:solidFill>
                  <a:srgbClr val="FF0000"/>
                </a:solidFill>
              </a:rPr>
              <a:t>Génesis 14:18-20)</a:t>
            </a:r>
            <a:r>
              <a:rPr lang="es-CO" sz="2800" dirty="0" smtClean="0"/>
              <a:t>, </a:t>
            </a:r>
            <a:r>
              <a:rPr lang="es-CO" sz="2800" dirty="0"/>
              <a:t>y contrasta esto con el antiguo sacerdocio </a:t>
            </a:r>
            <a:r>
              <a:rPr lang="es-CO" sz="2800" dirty="0" smtClean="0"/>
              <a:t>Levítico. La </a:t>
            </a:r>
            <a:r>
              <a:rPr lang="es-CO" sz="2800" dirty="0"/>
              <a:t>pregunta planteada es, </a:t>
            </a:r>
            <a:r>
              <a:rPr lang="es-CO" sz="2800" dirty="0" smtClean="0"/>
              <a:t>«</a:t>
            </a:r>
            <a:r>
              <a:rPr lang="es-CO" sz="2800" dirty="0" smtClean="0">
                <a:latin typeface="Agency FB" pitchFamily="34" charset="0"/>
              </a:rPr>
              <a:t>si </a:t>
            </a:r>
            <a:r>
              <a:rPr lang="es-CO" sz="2800" dirty="0">
                <a:latin typeface="Agency FB" pitchFamily="34" charset="0"/>
              </a:rPr>
              <a:t>la perfección pudiera ser obtenida por seguir la ley, ¿por qué habría de venir otro </a:t>
            </a:r>
            <a:r>
              <a:rPr lang="es-CO" sz="2800" dirty="0" smtClean="0">
                <a:latin typeface="Agency FB" pitchFamily="34" charset="0"/>
              </a:rPr>
              <a:t>sacerdote, y no de Aarón</a:t>
            </a:r>
            <a:r>
              <a:rPr lang="es-CO" sz="2800" dirty="0" smtClean="0"/>
              <a:t>» </a:t>
            </a:r>
            <a:r>
              <a:rPr lang="es-CO" sz="2800" dirty="0">
                <a:solidFill>
                  <a:srgbClr val="FF0000"/>
                </a:solidFill>
              </a:rPr>
              <a:t>(Hebreos 7:11)</a:t>
            </a:r>
            <a:r>
              <a:rPr lang="es-CO" sz="2800" dirty="0"/>
              <a:t>?</a:t>
            </a:r>
          </a:p>
          <a:p>
            <a:endParaRPr lang="es-CO" sz="2800" dirty="0"/>
          </a:p>
        </p:txBody>
      </p:sp>
    </p:spTree>
    <p:extLst>
      <p:ext uri="{BB962C8B-B14F-4D97-AF65-F5344CB8AC3E}">
        <p14:creationId xmlns:p14="http://schemas.microsoft.com/office/powerpoint/2010/main" val="324221304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2808312"/>
          </a:xfrm>
          <a:solidFill>
            <a:schemeClr val="accent4">
              <a:lumMod val="20000"/>
              <a:lumOff val="80000"/>
            </a:schemeClr>
          </a:solidFill>
        </p:spPr>
        <p:txBody>
          <a:bodyPr>
            <a:normAutofit fontScale="92500"/>
          </a:bodyPr>
          <a:lstStyle/>
          <a:p>
            <a:pPr marL="0" indent="0">
              <a:buNone/>
            </a:pPr>
            <a:r>
              <a:rPr lang="es-CO" sz="2400" dirty="0" smtClean="0"/>
              <a:t>Más adelante, Pablo dice: </a:t>
            </a:r>
            <a:r>
              <a:rPr lang="es-CO" sz="2400" dirty="0" smtClean="0">
                <a:solidFill>
                  <a:srgbClr val="FF0000"/>
                </a:solidFill>
              </a:rPr>
              <a:t>Heb.7:14-19</a:t>
            </a:r>
            <a:r>
              <a:rPr lang="es-CO" sz="2400" dirty="0" smtClean="0"/>
              <a:t>. «</a:t>
            </a:r>
            <a:r>
              <a:rPr lang="es-CO" sz="2400" dirty="0" smtClean="0">
                <a:latin typeface="Agency FB" pitchFamily="34" charset="0"/>
              </a:rPr>
              <a:t>Porque </a:t>
            </a:r>
            <a:r>
              <a:rPr lang="es-CO" sz="2400" dirty="0">
                <a:latin typeface="Agency FB" pitchFamily="34" charset="0"/>
              </a:rPr>
              <a:t>manifiesto es que nuestro Señor vino de la tribu de Judá, de la cual nada habló Moisés tocante al sacerdocio. Y esto es aun más manifiesto, si a semejanza de Melquisedec se levanta un sacerdote distinto, no constituido conforme a la ley del mandamiento acerca de la descendencia, sino según el poder de una vida indestructible. Porque se da testimonio de Él: “</a:t>
            </a:r>
            <a:r>
              <a:rPr lang="es-CO" sz="2400" b="1" u="sng" dirty="0">
                <a:latin typeface="Agency FB" pitchFamily="34" charset="0"/>
              </a:rPr>
              <a:t>Tú eres sacerdote para siempre</a:t>
            </a:r>
            <a:r>
              <a:rPr lang="es-CO" sz="2400" dirty="0">
                <a:latin typeface="Agency FB" pitchFamily="34" charset="0"/>
              </a:rPr>
              <a:t>, según el orden de </a:t>
            </a:r>
            <a:r>
              <a:rPr lang="es-CO" sz="2400" dirty="0" smtClean="0">
                <a:latin typeface="Agency FB" pitchFamily="34" charset="0"/>
              </a:rPr>
              <a:t>Melquisedec</a:t>
            </a:r>
            <a:r>
              <a:rPr lang="es-CO" sz="2400" dirty="0" smtClean="0"/>
              <a:t>. </a:t>
            </a:r>
            <a:r>
              <a:rPr lang="es-CO" sz="2400" u="sng" dirty="0">
                <a:latin typeface="Agency FB" pitchFamily="34" charset="0"/>
              </a:rPr>
              <a:t>Queda, pues, abrogado el mandamiento anterior a causa de su debilidad e ineficiencia</a:t>
            </a:r>
            <a:r>
              <a:rPr lang="es-CO" sz="2400" dirty="0">
                <a:latin typeface="Agency FB" pitchFamily="34" charset="0"/>
              </a:rPr>
              <a:t> (pues nada perfeccionó la ley), y de la introducción de una mejor esperanza, por la cual nos acercamos a Dios</a:t>
            </a:r>
            <a:r>
              <a:rPr lang="es-CO" sz="2400" dirty="0" smtClean="0">
                <a:latin typeface="Agency FB" pitchFamily="34" charset="0"/>
              </a:rPr>
              <a:t>.</a:t>
            </a:r>
            <a:r>
              <a:rPr lang="es-CO" sz="2400" dirty="0" smtClean="0"/>
              <a:t>»</a:t>
            </a:r>
          </a:p>
        </p:txBody>
      </p:sp>
      <p:sp>
        <p:nvSpPr>
          <p:cNvPr id="2" name="1 Rectángulo"/>
          <p:cNvSpPr/>
          <p:nvPr/>
        </p:nvSpPr>
        <p:spPr>
          <a:xfrm>
            <a:off x="539552" y="3436093"/>
            <a:ext cx="5328592" cy="2862322"/>
          </a:xfrm>
          <a:prstGeom prst="rect">
            <a:avLst/>
          </a:prstGeom>
          <a:solidFill>
            <a:schemeClr val="accent4">
              <a:lumMod val="20000"/>
              <a:lumOff val="80000"/>
            </a:schemeClr>
          </a:solidFill>
        </p:spPr>
        <p:txBody>
          <a:bodyPr wrap="square">
            <a:spAutoFit/>
          </a:bodyPr>
          <a:lstStyle/>
          <a:p>
            <a:r>
              <a:rPr lang="es-CO" dirty="0"/>
              <a:t>Eso hace a Jesucristo superior a los sacerdotes, y más importante, a los sumos sacerdotes. Este es el texto clave: </a:t>
            </a:r>
            <a:r>
              <a:rPr lang="es-CO" b="1" dirty="0">
                <a:solidFill>
                  <a:srgbClr val="FF0000"/>
                </a:solidFill>
              </a:rPr>
              <a:t>(Versos 23-25). </a:t>
            </a:r>
            <a:r>
              <a:rPr lang="es-CO" dirty="0"/>
              <a:t>“</a:t>
            </a:r>
            <a:r>
              <a:rPr lang="es-CO" sz="2400" dirty="0">
                <a:latin typeface="Agency FB" pitchFamily="34" charset="0"/>
              </a:rPr>
              <a:t>Y los otros por la muerte no podían continuar; mas éste (Jesucristo), por cuanto permanece para siempre, tiene un sacerdocio inmutable; por lo cual puede también salvar perpetuamente a los que por Él se acercan a Dios, </a:t>
            </a:r>
            <a:r>
              <a:rPr lang="es-CO" sz="2400" b="1" u="sng" dirty="0">
                <a:latin typeface="Agency FB" pitchFamily="34" charset="0"/>
              </a:rPr>
              <a:t>viviendo siempre</a:t>
            </a:r>
            <a:r>
              <a:rPr lang="es-CO" sz="2400" dirty="0">
                <a:latin typeface="Agency FB" pitchFamily="34" charset="0"/>
              </a:rPr>
              <a:t> para interceder por ell</a:t>
            </a:r>
            <a:r>
              <a:rPr lang="es-CO" dirty="0"/>
              <a:t>os</a:t>
            </a:r>
            <a:r>
              <a:rPr lang="es-CO" dirty="0" smtClean="0"/>
              <a:t>.”</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436094"/>
            <a:ext cx="3096344" cy="2338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724128" y="5774600"/>
            <a:ext cx="3419872" cy="646331"/>
          </a:xfrm>
          <a:prstGeom prst="rect">
            <a:avLst/>
          </a:prstGeom>
          <a:solidFill>
            <a:srgbClr val="002060"/>
          </a:solidFill>
        </p:spPr>
        <p:txBody>
          <a:bodyPr wrap="square">
            <a:spAutoFit/>
          </a:bodyPr>
          <a:lstStyle/>
          <a:p>
            <a:r>
              <a:rPr lang="es-CO" b="1" dirty="0" smtClean="0">
                <a:solidFill>
                  <a:schemeClr val="bg1"/>
                </a:solidFill>
              </a:rPr>
              <a:t>En contraste, los </a:t>
            </a:r>
            <a:r>
              <a:rPr lang="es-CO" b="1" dirty="0">
                <a:solidFill>
                  <a:schemeClr val="bg1"/>
                </a:solidFill>
              </a:rPr>
              <a:t>papas son mortales, han fallecido 264 papas.</a:t>
            </a:r>
          </a:p>
        </p:txBody>
      </p:sp>
    </p:spTree>
    <p:extLst>
      <p:ext uri="{BB962C8B-B14F-4D97-AF65-F5344CB8AC3E}">
        <p14:creationId xmlns:p14="http://schemas.microsoft.com/office/powerpoint/2010/main" val="27042114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074"/>
                                        </p:tgtEl>
                                        <p:attrNameLst>
                                          <p:attrName>style.visibility</p:attrName>
                                        </p:attrNameLst>
                                      </p:cBhvr>
                                      <p:to>
                                        <p:strVal val="visible"/>
                                      </p:to>
                                    </p:set>
                                    <p:animEffect transition="in" filter="wipe(down)">
                                      <p:cBhvr>
                                        <p:cTn id="23" dur="580">
                                          <p:stCondLst>
                                            <p:cond delay="0"/>
                                          </p:stCondLst>
                                        </p:cTn>
                                        <p:tgtEl>
                                          <p:spTgt spid="3074"/>
                                        </p:tgtEl>
                                      </p:cBhvr>
                                    </p:animEffect>
                                    <p:anim calcmode="lin" valueType="num">
                                      <p:cBhvr>
                                        <p:cTn id="24"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9" dur="26">
                                          <p:stCondLst>
                                            <p:cond delay="650"/>
                                          </p:stCondLst>
                                        </p:cTn>
                                        <p:tgtEl>
                                          <p:spTgt spid="3074"/>
                                        </p:tgtEl>
                                      </p:cBhvr>
                                      <p:to x="100000" y="60000"/>
                                    </p:animScale>
                                    <p:animScale>
                                      <p:cBhvr>
                                        <p:cTn id="30" dur="166" decel="50000">
                                          <p:stCondLst>
                                            <p:cond delay="676"/>
                                          </p:stCondLst>
                                        </p:cTn>
                                        <p:tgtEl>
                                          <p:spTgt spid="3074"/>
                                        </p:tgtEl>
                                      </p:cBhvr>
                                      <p:to x="100000" y="100000"/>
                                    </p:animScale>
                                    <p:animScale>
                                      <p:cBhvr>
                                        <p:cTn id="31" dur="26">
                                          <p:stCondLst>
                                            <p:cond delay="1312"/>
                                          </p:stCondLst>
                                        </p:cTn>
                                        <p:tgtEl>
                                          <p:spTgt spid="3074"/>
                                        </p:tgtEl>
                                      </p:cBhvr>
                                      <p:to x="100000" y="80000"/>
                                    </p:animScale>
                                    <p:animScale>
                                      <p:cBhvr>
                                        <p:cTn id="32" dur="166" decel="50000">
                                          <p:stCondLst>
                                            <p:cond delay="1338"/>
                                          </p:stCondLst>
                                        </p:cTn>
                                        <p:tgtEl>
                                          <p:spTgt spid="3074"/>
                                        </p:tgtEl>
                                      </p:cBhvr>
                                      <p:to x="100000" y="100000"/>
                                    </p:animScale>
                                    <p:animScale>
                                      <p:cBhvr>
                                        <p:cTn id="33" dur="26">
                                          <p:stCondLst>
                                            <p:cond delay="1642"/>
                                          </p:stCondLst>
                                        </p:cTn>
                                        <p:tgtEl>
                                          <p:spTgt spid="3074"/>
                                        </p:tgtEl>
                                      </p:cBhvr>
                                      <p:to x="100000" y="90000"/>
                                    </p:animScale>
                                    <p:animScale>
                                      <p:cBhvr>
                                        <p:cTn id="34" dur="166" decel="50000">
                                          <p:stCondLst>
                                            <p:cond delay="1668"/>
                                          </p:stCondLst>
                                        </p:cTn>
                                        <p:tgtEl>
                                          <p:spTgt spid="3074"/>
                                        </p:tgtEl>
                                      </p:cBhvr>
                                      <p:to x="100000" y="100000"/>
                                    </p:animScale>
                                    <p:animScale>
                                      <p:cBhvr>
                                        <p:cTn id="35" dur="26">
                                          <p:stCondLst>
                                            <p:cond delay="1808"/>
                                          </p:stCondLst>
                                        </p:cTn>
                                        <p:tgtEl>
                                          <p:spTgt spid="3074"/>
                                        </p:tgtEl>
                                      </p:cBhvr>
                                      <p:to x="100000" y="95000"/>
                                    </p:animScale>
                                    <p:animScale>
                                      <p:cBhvr>
                                        <p:cTn id="36" dur="166" decel="50000">
                                          <p:stCondLst>
                                            <p:cond delay="1834"/>
                                          </p:stCondLst>
                                        </p:cTn>
                                        <p:tgtEl>
                                          <p:spTgt spid="3074"/>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80">
                                          <p:stCondLst>
                                            <p:cond delay="0"/>
                                          </p:stCondLst>
                                        </p:cTn>
                                        <p:tgtEl>
                                          <p:spTgt spid="4"/>
                                        </p:tgtEl>
                                      </p:cBhvr>
                                    </p:animEffect>
                                    <p:anim calcmode="lin" valueType="num">
                                      <p:cBhvr>
                                        <p:cTn id="4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gtEl>
                                      </p:cBhvr>
                                      <p:to x="100000" y="60000"/>
                                    </p:animScale>
                                    <p:animScale>
                                      <p:cBhvr>
                                        <p:cTn id="46" dur="166" decel="50000">
                                          <p:stCondLst>
                                            <p:cond delay="676"/>
                                          </p:stCondLst>
                                        </p:cTn>
                                        <p:tgtEl>
                                          <p:spTgt spid="4"/>
                                        </p:tgtEl>
                                      </p:cBhvr>
                                      <p:to x="100000" y="100000"/>
                                    </p:animScale>
                                    <p:animScale>
                                      <p:cBhvr>
                                        <p:cTn id="47" dur="26">
                                          <p:stCondLst>
                                            <p:cond delay="1312"/>
                                          </p:stCondLst>
                                        </p:cTn>
                                        <p:tgtEl>
                                          <p:spTgt spid="4"/>
                                        </p:tgtEl>
                                      </p:cBhvr>
                                      <p:to x="100000" y="80000"/>
                                    </p:animScale>
                                    <p:animScale>
                                      <p:cBhvr>
                                        <p:cTn id="48" dur="166" decel="50000">
                                          <p:stCondLst>
                                            <p:cond delay="1338"/>
                                          </p:stCondLst>
                                        </p:cTn>
                                        <p:tgtEl>
                                          <p:spTgt spid="4"/>
                                        </p:tgtEl>
                                      </p:cBhvr>
                                      <p:to x="100000" y="100000"/>
                                    </p:animScale>
                                    <p:animScale>
                                      <p:cBhvr>
                                        <p:cTn id="49" dur="26">
                                          <p:stCondLst>
                                            <p:cond delay="1642"/>
                                          </p:stCondLst>
                                        </p:cTn>
                                        <p:tgtEl>
                                          <p:spTgt spid="4"/>
                                        </p:tgtEl>
                                      </p:cBhvr>
                                      <p:to x="100000" y="90000"/>
                                    </p:animScale>
                                    <p:animScale>
                                      <p:cBhvr>
                                        <p:cTn id="50" dur="166" decel="50000">
                                          <p:stCondLst>
                                            <p:cond delay="1668"/>
                                          </p:stCondLst>
                                        </p:cTn>
                                        <p:tgtEl>
                                          <p:spTgt spid="4"/>
                                        </p:tgtEl>
                                      </p:cBhvr>
                                      <p:to x="100000" y="100000"/>
                                    </p:animScale>
                                    <p:animScale>
                                      <p:cBhvr>
                                        <p:cTn id="51" dur="26">
                                          <p:stCondLst>
                                            <p:cond delay="1808"/>
                                          </p:stCondLst>
                                        </p:cTn>
                                        <p:tgtEl>
                                          <p:spTgt spid="4"/>
                                        </p:tgtEl>
                                      </p:cBhvr>
                                      <p:to x="100000" y="95000"/>
                                    </p:animScale>
                                    <p:animScale>
                                      <p:cBhvr>
                                        <p:cTn id="52"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93712" y="264816"/>
            <a:ext cx="8229600" cy="1872207"/>
          </a:xfrm>
        </p:spPr>
        <p:txBody>
          <a:bodyPr>
            <a:normAutofit fontScale="92500" lnSpcReduction="20000"/>
          </a:bodyPr>
          <a:lstStyle/>
          <a:p>
            <a:pPr marL="0" indent="0" algn="ctr">
              <a:buNone/>
            </a:pPr>
            <a:r>
              <a:rPr lang="es-CO" sz="2800" dirty="0"/>
              <a:t>Esto significa que Jesús es nuestro sumo sacerdote para siempre. Puesto que Él es “</a:t>
            </a:r>
            <a:r>
              <a:rPr lang="es-CO" sz="2800" dirty="0">
                <a:latin typeface="Agency FB" pitchFamily="34" charset="0"/>
              </a:rPr>
              <a:t>santo, inocente, sin mancha, apartado de los pecadores y hecho más sublime que los cielos</a:t>
            </a:r>
            <a:r>
              <a:rPr lang="es-CO" sz="2800" dirty="0" smtClean="0"/>
              <a:t>”</a:t>
            </a:r>
          </a:p>
          <a:p>
            <a:pPr marL="0" indent="0" algn="ctr">
              <a:buNone/>
            </a:pPr>
            <a:r>
              <a:rPr lang="es-CO" sz="2800" dirty="0" smtClean="0"/>
              <a:t> </a:t>
            </a:r>
            <a:r>
              <a:rPr lang="es-CO" sz="2800" dirty="0">
                <a:solidFill>
                  <a:srgbClr val="FF0000"/>
                </a:solidFill>
              </a:rPr>
              <a:t>(Hebreos </a:t>
            </a:r>
            <a:r>
              <a:rPr lang="es-CO" sz="2800" dirty="0" smtClean="0">
                <a:solidFill>
                  <a:srgbClr val="FF0000"/>
                </a:solidFill>
              </a:rPr>
              <a:t>7:26</a:t>
            </a:r>
            <a:r>
              <a:rPr lang="es-CO" sz="2800" dirty="0">
                <a:solidFill>
                  <a:srgbClr val="FF0000"/>
                </a:solidFill>
              </a:rPr>
              <a:t>), </a:t>
            </a:r>
            <a:r>
              <a:rPr lang="es-CO" sz="2800" dirty="0" smtClean="0">
                <a:solidFill>
                  <a:srgbClr val="FF0000"/>
                </a:solidFill>
              </a:rPr>
              <a:t>Ver </a:t>
            </a:r>
            <a:r>
              <a:rPr lang="es-CO" sz="2800" u="sng" dirty="0" smtClean="0">
                <a:solidFill>
                  <a:srgbClr val="FF0000"/>
                </a:solidFill>
              </a:rPr>
              <a:t>Heb.4:15</a:t>
            </a:r>
            <a:r>
              <a:rPr lang="es-CO" sz="2800" dirty="0" smtClean="0">
                <a:solidFill>
                  <a:srgbClr val="FF0000"/>
                </a:solidFill>
              </a:rPr>
              <a:t>.</a:t>
            </a:r>
          </a:p>
          <a:p>
            <a:pPr marL="0" indent="0" algn="ctr">
              <a:buNone/>
            </a:pPr>
            <a:r>
              <a:rPr lang="es-CO" sz="2800" dirty="0" smtClean="0">
                <a:solidFill>
                  <a:srgbClr val="FF0000"/>
                </a:solidFill>
              </a:rPr>
              <a:t>Por contraste:</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137023"/>
            <a:ext cx="2448272" cy="2156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2319263"/>
            <a:ext cx="5688632" cy="1200329"/>
          </a:xfrm>
          <a:prstGeom prst="rect">
            <a:avLst/>
          </a:prstGeom>
        </p:spPr>
        <p:txBody>
          <a:bodyPr wrap="square">
            <a:spAutoFit/>
          </a:bodyPr>
          <a:lstStyle/>
          <a:p>
            <a:r>
              <a:rPr lang="es-CO" sz="2400" dirty="0"/>
              <a:t>El Papa Francisco, ha pedido perdón en 94 ocasiones para la Iglesia por los errores del </a:t>
            </a:r>
          </a:p>
          <a:p>
            <a:r>
              <a:rPr lang="es-CO" sz="2400" dirty="0"/>
              <a:t>pasado. </a:t>
            </a:r>
          </a:p>
        </p:txBody>
      </p:sp>
      <p:sp>
        <p:nvSpPr>
          <p:cNvPr id="5" name="4 Rectángulo"/>
          <p:cNvSpPr/>
          <p:nvPr/>
        </p:nvSpPr>
        <p:spPr>
          <a:xfrm>
            <a:off x="607138" y="4293096"/>
            <a:ext cx="8141326" cy="2308324"/>
          </a:xfrm>
          <a:prstGeom prst="rect">
            <a:avLst/>
          </a:prstGeom>
        </p:spPr>
        <p:txBody>
          <a:bodyPr wrap="square">
            <a:spAutoFit/>
          </a:bodyPr>
          <a:lstStyle/>
          <a:p>
            <a:r>
              <a:rPr lang="es-CO" sz="2400" dirty="0" smtClean="0"/>
              <a:t>En Argentina pidió </a:t>
            </a:r>
            <a:r>
              <a:rPr lang="es-CO" sz="2400" dirty="0"/>
              <a:t>perdón </a:t>
            </a:r>
            <a:r>
              <a:rPr lang="es-CO" sz="2400" dirty="0" smtClean="0"/>
              <a:t> a los pentecostales y evangélicos por </a:t>
            </a:r>
            <a:r>
              <a:rPr lang="es-CO" sz="2400" dirty="0"/>
              <a:t>las persecuciones raciales del fascismo italiano de los años 30, que llevaron a la expulsión de sus pastores y de muchos de sus creyentes</a:t>
            </a:r>
            <a:r>
              <a:rPr lang="es-CO" sz="2400" dirty="0" smtClean="0"/>
              <a:t>.. </a:t>
            </a:r>
            <a:r>
              <a:rPr lang="es-CO" sz="2400" dirty="0"/>
              <a:t>Yo soy el pastor de los católicos y os pido perdón por estos hermanos y hermanas». El papa Francisco ha pedido perdón por los casos de pederastia en la </a:t>
            </a:r>
            <a:r>
              <a:rPr lang="es-CO" sz="2400" dirty="0" smtClean="0"/>
              <a:t>Iglesia. Etc. Etc.</a:t>
            </a:r>
            <a:endParaRPr lang="es-CO" sz="2400" dirty="0"/>
          </a:p>
        </p:txBody>
      </p:sp>
    </p:spTree>
    <p:extLst>
      <p:ext uri="{BB962C8B-B14F-4D97-AF65-F5344CB8AC3E}">
        <p14:creationId xmlns:p14="http://schemas.microsoft.com/office/powerpoint/2010/main" val="17963021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42514" y="476672"/>
            <a:ext cx="6059016" cy="2448272"/>
          </a:xfrm>
          <a:solidFill>
            <a:schemeClr val="accent5">
              <a:lumMod val="20000"/>
              <a:lumOff val="80000"/>
            </a:schemeClr>
          </a:solidFill>
        </p:spPr>
        <p:txBody>
          <a:bodyPr>
            <a:normAutofit fontScale="92500" lnSpcReduction="10000"/>
          </a:bodyPr>
          <a:lstStyle/>
          <a:p>
            <a:pPr marL="0" indent="0">
              <a:buNone/>
            </a:pPr>
            <a:r>
              <a:rPr lang="es-CO" sz="2800" dirty="0"/>
              <a:t>Él, es diferente a los otros sacerdotes en que Él “</a:t>
            </a:r>
            <a:r>
              <a:rPr lang="es-CO" sz="2800" dirty="0">
                <a:latin typeface="Agency FB" pitchFamily="34" charset="0"/>
              </a:rPr>
              <a:t>no tiene necesidad cada día, como aquellos sumos sacerdotes, de ofrecer primero sacrificios por sus propios pecados, y luego por los del pueblo; porque esto lo hizo una vez para siempre, ofreciéndose a Sí mismo.</a:t>
            </a:r>
            <a:r>
              <a:rPr lang="es-CO" sz="2800" dirty="0"/>
              <a:t>” </a:t>
            </a:r>
            <a:r>
              <a:rPr lang="es-CO" sz="2800" dirty="0">
                <a:solidFill>
                  <a:srgbClr val="FF0000"/>
                </a:solidFill>
              </a:rPr>
              <a:t>(Hebreos </a:t>
            </a:r>
            <a:r>
              <a:rPr lang="es-CO" sz="2800" dirty="0" smtClean="0">
                <a:solidFill>
                  <a:srgbClr val="FF0000"/>
                </a:solidFill>
              </a:rPr>
              <a:t>7:27).</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76672"/>
            <a:ext cx="2385045"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987824" y="3861048"/>
            <a:ext cx="5814392" cy="2677656"/>
          </a:xfrm>
          <a:prstGeom prst="rect">
            <a:avLst/>
          </a:prstGeom>
          <a:solidFill>
            <a:schemeClr val="accent5">
              <a:lumMod val="20000"/>
              <a:lumOff val="80000"/>
            </a:schemeClr>
          </a:solidFill>
        </p:spPr>
        <p:txBody>
          <a:bodyPr wrap="square">
            <a:spAutoFit/>
          </a:bodyPr>
          <a:lstStyle/>
          <a:p>
            <a:r>
              <a:rPr lang="es-CO" sz="2800" dirty="0"/>
              <a:t>«</a:t>
            </a:r>
            <a:r>
              <a:rPr lang="es-CO" sz="2800" dirty="0">
                <a:latin typeface="Agency FB" pitchFamily="34" charset="0"/>
              </a:rPr>
              <a:t>Porque la ley constituye sumos sacerdotes a débiles hombres; pero la palabra del juramento, posterior a la ley, al Hijo, hecho perfecto para siempre.</a:t>
            </a:r>
            <a:r>
              <a:rPr lang="es-CO" sz="2800" dirty="0"/>
              <a:t>» </a:t>
            </a:r>
            <a:r>
              <a:rPr lang="es-CO" sz="2800" dirty="0">
                <a:solidFill>
                  <a:srgbClr val="FF0000"/>
                </a:solidFill>
              </a:rPr>
              <a:t>(Hebreos 7:28). </a:t>
            </a:r>
            <a:r>
              <a:rPr lang="es-CO" sz="2800" dirty="0"/>
              <a:t>«</a:t>
            </a:r>
            <a:r>
              <a:rPr lang="es-CO" sz="2800" dirty="0">
                <a:latin typeface="Agency FB" pitchFamily="34" charset="0"/>
              </a:rPr>
              <a:t>El ministerio de Jesús es superior al antiguo, y está establecido sobre mejores promesas</a:t>
            </a:r>
            <a:r>
              <a:rPr lang="es-CO" sz="2800" dirty="0"/>
              <a:t>». </a:t>
            </a:r>
            <a:r>
              <a:rPr lang="es-CO" sz="2800" dirty="0">
                <a:solidFill>
                  <a:srgbClr val="FF0000"/>
                </a:solidFill>
              </a:rPr>
              <a:t>(Hebreos 8:6</a:t>
            </a:r>
            <a:r>
              <a:rPr lang="es-CO" sz="2800" dirty="0" smtClean="0">
                <a:solidFill>
                  <a:srgbClr val="FF0000"/>
                </a:solidFill>
              </a:rPr>
              <a:t>). </a:t>
            </a:r>
            <a:endParaRPr lang="es-CO" sz="2800" dirty="0">
              <a:solidFill>
                <a:srgbClr val="FF0000"/>
              </a:solidFill>
            </a:endParaRP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861048"/>
            <a:ext cx="2304256"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77879" y="5878621"/>
            <a:ext cx="1905890" cy="707886"/>
          </a:xfrm>
          <a:prstGeom prst="rect">
            <a:avLst/>
          </a:prstGeom>
        </p:spPr>
        <p:txBody>
          <a:bodyPr wrap="square">
            <a:spAutoFit/>
          </a:bodyPr>
          <a:lstStyle/>
          <a:p>
            <a:pPr algn="ctr"/>
            <a:r>
              <a:rPr lang="es-CO" sz="2000" b="1" dirty="0" smtClean="0">
                <a:solidFill>
                  <a:srgbClr val="FF0000"/>
                </a:solidFill>
              </a:rPr>
              <a:t>Primero por </a:t>
            </a:r>
            <a:r>
              <a:rPr lang="es-CO" sz="2000" b="1" dirty="0">
                <a:solidFill>
                  <a:srgbClr val="FF0000"/>
                </a:solidFill>
              </a:rPr>
              <a:t>sus pecados. </a:t>
            </a:r>
          </a:p>
        </p:txBody>
      </p:sp>
      <p:sp>
        <p:nvSpPr>
          <p:cNvPr id="6" name="5 Rectángulo"/>
          <p:cNvSpPr/>
          <p:nvPr/>
        </p:nvSpPr>
        <p:spPr>
          <a:xfrm>
            <a:off x="6516216" y="2320806"/>
            <a:ext cx="2385045" cy="1015663"/>
          </a:xfrm>
          <a:prstGeom prst="rect">
            <a:avLst/>
          </a:prstGeom>
        </p:spPr>
        <p:txBody>
          <a:bodyPr wrap="square">
            <a:spAutoFit/>
          </a:bodyPr>
          <a:lstStyle/>
          <a:p>
            <a:pPr algn="ctr"/>
            <a:r>
              <a:rPr lang="es-CO" sz="2000" b="1" dirty="0">
                <a:solidFill>
                  <a:srgbClr val="FF0000"/>
                </a:solidFill>
              </a:rPr>
              <a:t>El cordero moría por los </a:t>
            </a:r>
            <a:r>
              <a:rPr lang="es-CO" sz="2000" b="1" dirty="0" smtClean="0">
                <a:solidFill>
                  <a:srgbClr val="FF0000"/>
                </a:solidFill>
              </a:rPr>
              <a:t>pecados </a:t>
            </a:r>
            <a:r>
              <a:rPr lang="es-CO" sz="2000" b="1" dirty="0">
                <a:solidFill>
                  <a:srgbClr val="FF0000"/>
                </a:solidFill>
              </a:rPr>
              <a:t>del pecador. </a:t>
            </a:r>
          </a:p>
        </p:txBody>
      </p:sp>
    </p:spTree>
    <p:extLst>
      <p:ext uri="{BB962C8B-B14F-4D97-AF65-F5344CB8AC3E}">
        <p14:creationId xmlns:p14="http://schemas.microsoft.com/office/powerpoint/2010/main" val="22664020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randombar(horizontal)">
                                      <p:cBhvr>
                                        <p:cTn id="10" dur="500"/>
                                        <p:tgtEl>
                                          <p:spTgt spid="5123"/>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6336704"/>
          </a:xfrm>
        </p:spPr>
        <p:txBody>
          <a:bodyPr>
            <a:normAutofit fontScale="70000" lnSpcReduction="20000"/>
          </a:bodyPr>
          <a:lstStyle/>
          <a:p>
            <a:pPr marL="0" indent="0">
              <a:buNone/>
            </a:pPr>
            <a:endParaRPr lang="es-CO" dirty="0" smtClean="0"/>
          </a:p>
          <a:p>
            <a:pPr marL="0" indent="0">
              <a:buNone/>
            </a:pPr>
            <a:r>
              <a:rPr lang="es-CO" dirty="0" smtClean="0"/>
              <a:t>La </a:t>
            </a:r>
            <a:r>
              <a:rPr lang="es-CO" dirty="0"/>
              <a:t>Biblia dice de Jesús, «</a:t>
            </a:r>
            <a:r>
              <a:rPr lang="es-CO" dirty="0">
                <a:latin typeface="Agency FB" pitchFamily="34" charset="0"/>
              </a:rPr>
              <a:t>Y en ningún otro hay salvación; porque no hay otro nombre bajo el cielo, dado a los hombres, en que podamos ser salvos</a:t>
            </a:r>
            <a:r>
              <a:rPr lang="es-CO" dirty="0" smtClean="0">
                <a:latin typeface="Agency FB" pitchFamily="34" charset="0"/>
              </a:rPr>
              <a:t>.</a:t>
            </a:r>
            <a:r>
              <a:rPr lang="es-CO" dirty="0" smtClean="0"/>
              <a:t>» </a:t>
            </a:r>
            <a:r>
              <a:rPr lang="es-CO" dirty="0">
                <a:solidFill>
                  <a:srgbClr val="FF0000"/>
                </a:solidFill>
              </a:rPr>
              <a:t>(Hechos 4:12). </a:t>
            </a:r>
            <a:r>
              <a:rPr lang="es-CO" dirty="0" smtClean="0">
                <a:latin typeface="Agency FB" pitchFamily="34" charset="0"/>
              </a:rPr>
              <a:t>«Hay </a:t>
            </a:r>
            <a:r>
              <a:rPr lang="es-CO" dirty="0">
                <a:latin typeface="Agency FB" pitchFamily="34" charset="0"/>
              </a:rPr>
              <a:t>un solo mediador entre Dios y los hombres, y ese es </a:t>
            </a:r>
            <a:r>
              <a:rPr lang="es-CO" dirty="0" smtClean="0">
                <a:latin typeface="Agency FB" pitchFamily="34" charset="0"/>
              </a:rPr>
              <a:t>Jesucristo»</a:t>
            </a:r>
            <a:r>
              <a:rPr lang="es-CO" dirty="0" smtClean="0"/>
              <a:t> </a:t>
            </a:r>
            <a:r>
              <a:rPr lang="es-CO" dirty="0">
                <a:solidFill>
                  <a:srgbClr val="FF0000"/>
                </a:solidFill>
              </a:rPr>
              <a:t>(1 Timoteo 2:5</a:t>
            </a:r>
            <a:r>
              <a:rPr lang="es-CO" dirty="0" smtClean="0">
                <a:solidFill>
                  <a:srgbClr val="FF0000"/>
                </a:solidFill>
              </a:rPr>
              <a:t>).</a:t>
            </a:r>
          </a:p>
          <a:p>
            <a:pPr marL="0" indent="0">
              <a:buNone/>
            </a:pPr>
            <a:endParaRPr lang="es-CO" dirty="0" smtClean="0"/>
          </a:p>
          <a:p>
            <a:pPr marL="0" indent="0">
              <a:buNone/>
            </a:pPr>
            <a:r>
              <a:rPr lang="es-CO" dirty="0" smtClean="0"/>
              <a:t>Ahora </a:t>
            </a:r>
            <a:r>
              <a:rPr lang="es-CO" dirty="0"/>
              <a:t>podemos ver que no hay una base bíblica </a:t>
            </a:r>
            <a:r>
              <a:rPr lang="es-CO" dirty="0" smtClean="0"/>
              <a:t>para que el papa se atribuya el derecho de </a:t>
            </a:r>
            <a:r>
              <a:rPr lang="es-CO" dirty="0"/>
              <a:t>ser el representante de Cristo en la tierra</a:t>
            </a:r>
            <a:r>
              <a:rPr lang="es-CO" dirty="0" smtClean="0"/>
              <a:t>.</a:t>
            </a:r>
          </a:p>
          <a:p>
            <a:pPr marL="0" indent="0">
              <a:buNone/>
            </a:pPr>
            <a:endParaRPr lang="es-CO" dirty="0" smtClean="0"/>
          </a:p>
          <a:p>
            <a:pPr marL="0" indent="0">
              <a:buNone/>
            </a:pPr>
            <a:r>
              <a:rPr lang="es-CO" b="1" dirty="0" smtClean="0">
                <a:solidFill>
                  <a:srgbClr val="FF0000"/>
                </a:solidFill>
              </a:rPr>
              <a:t>(</a:t>
            </a:r>
            <a:r>
              <a:rPr lang="es-CO" sz="4000" b="1" dirty="0" smtClean="0"/>
              <a:t>1</a:t>
            </a:r>
            <a:r>
              <a:rPr lang="es-CO" b="1" dirty="0" smtClean="0">
                <a:solidFill>
                  <a:srgbClr val="FF0000"/>
                </a:solidFill>
              </a:rPr>
              <a:t>). Ningún </a:t>
            </a:r>
            <a:r>
              <a:rPr lang="es-CO" b="1" dirty="0">
                <a:solidFill>
                  <a:srgbClr val="FF0000"/>
                </a:solidFill>
              </a:rPr>
              <a:t>hombre </a:t>
            </a:r>
            <a:r>
              <a:rPr lang="es-CO" b="1" dirty="0" smtClean="0">
                <a:solidFill>
                  <a:srgbClr val="FF0000"/>
                </a:solidFill>
              </a:rPr>
              <a:t>a podido </a:t>
            </a:r>
            <a:r>
              <a:rPr lang="es-CO" b="1" u="sng" dirty="0" smtClean="0">
                <a:solidFill>
                  <a:srgbClr val="FF0000"/>
                </a:solidFill>
              </a:rPr>
              <a:t>vivir una vida sin pecado sobre la tierra</a:t>
            </a:r>
            <a:r>
              <a:rPr lang="es-CO" b="1" dirty="0" smtClean="0">
                <a:solidFill>
                  <a:srgbClr val="FF0000"/>
                </a:solidFill>
              </a:rPr>
              <a:t>. </a:t>
            </a:r>
          </a:p>
          <a:p>
            <a:pPr marL="0" indent="0">
              <a:buNone/>
            </a:pPr>
            <a:r>
              <a:rPr lang="es-CO" b="1" dirty="0" smtClean="0">
                <a:solidFill>
                  <a:srgbClr val="FF0000"/>
                </a:solidFill>
              </a:rPr>
              <a:t>(</a:t>
            </a:r>
            <a:r>
              <a:rPr lang="es-CO" sz="3400" b="1" dirty="0" smtClean="0"/>
              <a:t>2</a:t>
            </a:r>
            <a:r>
              <a:rPr lang="es-CO" b="1" dirty="0" smtClean="0">
                <a:solidFill>
                  <a:srgbClr val="FF0000"/>
                </a:solidFill>
              </a:rPr>
              <a:t>). Ningún hombre ha podido haber hecho lo </a:t>
            </a:r>
            <a:r>
              <a:rPr lang="es-CO" b="1" dirty="0">
                <a:solidFill>
                  <a:srgbClr val="FF0000"/>
                </a:solidFill>
              </a:rPr>
              <a:t>que Cristo </a:t>
            </a:r>
            <a:r>
              <a:rPr lang="es-CO" b="1" dirty="0" smtClean="0">
                <a:solidFill>
                  <a:srgbClr val="FF0000"/>
                </a:solidFill>
              </a:rPr>
              <a:t>hiso por nosotros, </a:t>
            </a:r>
            <a:r>
              <a:rPr lang="es-CO" b="1" u="sng" dirty="0" smtClean="0">
                <a:solidFill>
                  <a:srgbClr val="FF0000"/>
                </a:solidFill>
              </a:rPr>
              <a:t>morir en nuestro lugar</a:t>
            </a:r>
            <a:r>
              <a:rPr lang="es-CO" b="1" dirty="0" smtClean="0">
                <a:solidFill>
                  <a:srgbClr val="FF0000"/>
                </a:solidFill>
              </a:rPr>
              <a:t>.</a:t>
            </a:r>
          </a:p>
          <a:p>
            <a:pPr marL="0" indent="0">
              <a:buNone/>
            </a:pPr>
            <a:r>
              <a:rPr lang="es-CO" b="1" dirty="0" smtClean="0">
                <a:solidFill>
                  <a:srgbClr val="FF0000"/>
                </a:solidFill>
              </a:rPr>
              <a:t>(</a:t>
            </a:r>
            <a:r>
              <a:rPr lang="es-CO" sz="3400" b="1" dirty="0"/>
              <a:t>3</a:t>
            </a:r>
            <a:r>
              <a:rPr lang="es-CO" b="1" dirty="0" smtClean="0">
                <a:solidFill>
                  <a:srgbClr val="FF0000"/>
                </a:solidFill>
              </a:rPr>
              <a:t>). O </a:t>
            </a:r>
            <a:r>
              <a:rPr lang="es-CO" b="1" dirty="0">
                <a:solidFill>
                  <a:srgbClr val="FF0000"/>
                </a:solidFill>
              </a:rPr>
              <a:t>lo que Cristo esta haciendo ahora a favor de la </a:t>
            </a:r>
            <a:r>
              <a:rPr lang="es-CO" b="1" dirty="0" smtClean="0">
                <a:solidFill>
                  <a:srgbClr val="FF0000"/>
                </a:solidFill>
              </a:rPr>
              <a:t>humanidad, </a:t>
            </a:r>
            <a:r>
              <a:rPr lang="es-CO" b="1" u="sng" dirty="0" smtClean="0">
                <a:solidFill>
                  <a:srgbClr val="FF0000"/>
                </a:solidFill>
              </a:rPr>
              <a:t>intercediendo en el Santuario celestial</a:t>
            </a:r>
            <a:r>
              <a:rPr lang="es-CO" b="1" dirty="0" smtClean="0">
                <a:solidFill>
                  <a:srgbClr val="FF0000"/>
                </a:solidFill>
              </a:rPr>
              <a:t>.</a:t>
            </a:r>
          </a:p>
          <a:p>
            <a:pPr marL="0" indent="0">
              <a:buNone/>
            </a:pPr>
            <a:endParaRPr lang="es-CO" b="1" dirty="0" smtClean="0">
              <a:solidFill>
                <a:srgbClr val="FF0000"/>
              </a:solidFill>
            </a:endParaRPr>
          </a:p>
          <a:p>
            <a:pPr marL="0" indent="0">
              <a:buNone/>
            </a:pPr>
            <a:r>
              <a:rPr lang="es-CO" dirty="0" smtClean="0"/>
              <a:t> </a:t>
            </a:r>
            <a:r>
              <a:rPr lang="es-CO" dirty="0"/>
              <a:t>Pero el título de vicario, también conlleva otra implicación: el portador tiene el mismo poder jurisdiccional del oficial que él representa. En Mateo 16:18, Jesucristo es el que dice que </a:t>
            </a:r>
            <a:r>
              <a:rPr lang="es-CO" b="1" u="sng" dirty="0"/>
              <a:t>Él</a:t>
            </a:r>
            <a:r>
              <a:rPr lang="es-CO" dirty="0"/>
              <a:t> construirá Su </a:t>
            </a:r>
            <a:r>
              <a:rPr lang="es-CO" dirty="0" smtClean="0"/>
              <a:t>iglesia. </a:t>
            </a:r>
            <a:r>
              <a:rPr lang="es-CO" b="1" u="sng" dirty="0"/>
              <a:t>Él nunca delega este poder</a:t>
            </a:r>
            <a:r>
              <a:rPr lang="es-CO" dirty="0"/>
              <a:t>. Al reclamar el título de vicario de Cristo, el papa reinante esta, de hecho, prometiendo hacer lo que cristo prometió.</a:t>
            </a:r>
          </a:p>
          <a:p>
            <a:endParaRPr lang="es-CO" dirty="0"/>
          </a:p>
        </p:txBody>
      </p:sp>
    </p:spTree>
    <p:extLst>
      <p:ext uri="{BB962C8B-B14F-4D97-AF65-F5344CB8AC3E}">
        <p14:creationId xmlns:p14="http://schemas.microsoft.com/office/powerpoint/2010/main" val="414339998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6" end="6"/>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p:cTn id="2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7" end="7"/>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animEffect transition="in" filter="barn(inVertical)">
                                      <p:cBhvr>
                                        <p:cTn id="3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82972550"/>
              </p:ext>
            </p:extLst>
          </p:nvPr>
        </p:nvGraphicFramePr>
        <p:xfrm>
          <a:off x="457200" y="188640"/>
          <a:ext cx="8229600" cy="65527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745928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60640"/>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buNone/>
            </a:pPr>
            <a:r>
              <a:rPr lang="es-CO" sz="2800" dirty="0" smtClean="0"/>
              <a:t>Por otra parte, </a:t>
            </a:r>
            <a:r>
              <a:rPr lang="es-CO" sz="2800" dirty="0"/>
              <a:t>el papa, como «vicario de Cristo», no puede debido a que es un ser </a:t>
            </a:r>
            <a:r>
              <a:rPr lang="es-CO" sz="2800" u="sng" dirty="0"/>
              <a:t>mortal</a:t>
            </a:r>
            <a:r>
              <a:rPr lang="es-CO" sz="2800" dirty="0"/>
              <a:t>, </a:t>
            </a:r>
            <a:r>
              <a:rPr lang="es-CO" sz="2800" dirty="0" smtClean="0"/>
              <a:t>y no es «</a:t>
            </a:r>
            <a:r>
              <a:rPr lang="es-CO" sz="2800" u="sng" dirty="0" smtClean="0"/>
              <a:t>omnipresente</a:t>
            </a:r>
            <a:r>
              <a:rPr lang="es-CO" sz="2800" dirty="0" smtClean="0"/>
              <a:t>», cumplir </a:t>
            </a:r>
            <a:r>
              <a:rPr lang="es-CO" sz="2800" dirty="0"/>
              <a:t>la promesa hecha </a:t>
            </a:r>
            <a:r>
              <a:rPr lang="es-CO" sz="2800" dirty="0" smtClean="0"/>
              <a:t>por Cristo a </a:t>
            </a:r>
            <a:r>
              <a:rPr lang="es-CO" sz="2800" dirty="0"/>
              <a:t>sus discípulos antes de ascender al cielo:  «…</a:t>
            </a:r>
            <a:r>
              <a:rPr lang="es-CO" sz="2800" u="sng" dirty="0"/>
              <a:t>YO</a:t>
            </a:r>
            <a:r>
              <a:rPr lang="es-CO" sz="2800" dirty="0"/>
              <a:t> ESTOY CON </a:t>
            </a:r>
            <a:r>
              <a:rPr lang="es-CO" sz="2800" u="sng" dirty="0"/>
              <a:t>VOSOTROS</a:t>
            </a:r>
            <a:r>
              <a:rPr lang="es-CO" sz="2800" dirty="0"/>
              <a:t> TODOS LOS </a:t>
            </a:r>
            <a:r>
              <a:rPr lang="es-CO" sz="2800" dirty="0" smtClean="0"/>
              <a:t>DÍAS, HASTA EL FIN DEL MUNDO» </a:t>
            </a:r>
            <a:r>
              <a:rPr lang="es-CO" sz="2800" dirty="0">
                <a:solidFill>
                  <a:srgbClr val="FF0000"/>
                </a:solidFill>
              </a:rPr>
              <a:t>(Mat.28:20</a:t>
            </a:r>
            <a:r>
              <a:rPr lang="es-CO" sz="2800" dirty="0" smtClean="0">
                <a:solidFill>
                  <a:srgbClr val="FF0000"/>
                </a:solidFill>
              </a:rPr>
              <a:t>). </a:t>
            </a:r>
            <a:r>
              <a:rPr lang="es-CO" sz="2800" dirty="0" smtClean="0"/>
              <a:t>La historia registra que ninguno de los 264 papas que han muerto, más los dos que están vivos ha podido cumplir esta promesa. Ya que esta es una de las cualidades que únicamente le pertenece a Dios, ser «omnipresente».</a:t>
            </a:r>
            <a:endParaRPr lang="es-CO" sz="2800" dirty="0"/>
          </a:p>
          <a:p>
            <a:pPr marL="0" indent="0">
              <a:buNone/>
            </a:pPr>
            <a:endParaRPr lang="es-CO" sz="2800" dirty="0" smtClean="0"/>
          </a:p>
          <a:p>
            <a:pPr marL="0" indent="0">
              <a:buNone/>
            </a:pPr>
            <a:r>
              <a:rPr lang="es-CO" sz="2800" dirty="0" smtClean="0"/>
              <a:t>Al </a:t>
            </a:r>
            <a:r>
              <a:rPr lang="es-CO" sz="2800" dirty="0"/>
              <a:t>afirmar que el Papa es el “vicario de Cristo</a:t>
            </a:r>
            <a:r>
              <a:rPr lang="es-CO" sz="2800" dirty="0" smtClean="0"/>
              <a:t>”,</a:t>
            </a:r>
          </a:p>
          <a:p>
            <a:pPr marL="0" indent="0">
              <a:buNone/>
            </a:pPr>
            <a:r>
              <a:rPr lang="es-CO" sz="2800" b="1" u="sng" dirty="0" smtClean="0"/>
              <a:t>Primero</a:t>
            </a:r>
            <a:r>
              <a:rPr lang="es-CO" sz="2800" dirty="0" smtClean="0"/>
              <a:t>.   </a:t>
            </a:r>
            <a:r>
              <a:rPr lang="es-CO" sz="2800" dirty="0"/>
              <a:t>la Iglesia Católica rechaza la suficiencia y supremacía del sacerdocio de </a:t>
            </a:r>
            <a:r>
              <a:rPr lang="es-CO" sz="2800" dirty="0" smtClean="0"/>
              <a:t>Cristo</a:t>
            </a:r>
            <a:r>
              <a:rPr lang="es-CO" sz="2800" dirty="0"/>
              <a:t> </a:t>
            </a:r>
            <a:r>
              <a:rPr lang="es-CO" sz="2800" dirty="0" smtClean="0"/>
              <a:t>y. </a:t>
            </a:r>
          </a:p>
          <a:p>
            <a:pPr marL="0" indent="0">
              <a:buNone/>
            </a:pPr>
            <a:r>
              <a:rPr lang="es-CO" sz="2800" b="1" u="sng" dirty="0" smtClean="0"/>
              <a:t>Segundo</a:t>
            </a:r>
            <a:r>
              <a:rPr lang="es-CO" sz="2800" b="1" dirty="0" smtClean="0"/>
              <a:t>. </a:t>
            </a:r>
            <a:r>
              <a:rPr lang="es-CO" sz="2800" dirty="0" smtClean="0"/>
              <a:t>le </a:t>
            </a:r>
            <a:r>
              <a:rPr lang="es-CO" sz="2800" dirty="0"/>
              <a:t>otorga </a:t>
            </a:r>
            <a:r>
              <a:rPr lang="es-CO" sz="2800" dirty="0" smtClean="0"/>
              <a:t>al </a:t>
            </a:r>
            <a:r>
              <a:rPr lang="es-CO" sz="2800" dirty="0"/>
              <a:t>Papa, facultades que Cristo Mismo declara que pertenecerían al Espíritu Santo. Es por lo tanto una blasfemia el atribuir al Papa el título de “vicario de Cristo</a:t>
            </a:r>
            <a:r>
              <a:rPr lang="es-CO" sz="2800" dirty="0" smtClean="0"/>
              <a:t>.”</a:t>
            </a:r>
          </a:p>
        </p:txBody>
      </p:sp>
    </p:spTree>
    <p:extLst>
      <p:ext uri="{BB962C8B-B14F-4D97-AF65-F5344CB8AC3E}">
        <p14:creationId xmlns:p14="http://schemas.microsoft.com/office/powerpoint/2010/main" val="277944867"/>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lstStyle/>
          <a:p>
            <a:r>
              <a:rPr lang="es-CO" b="1" dirty="0" smtClean="0">
                <a:latin typeface="Agency FB" pitchFamily="34" charset="0"/>
              </a:rPr>
              <a:t>Cumplimiento profético</a:t>
            </a:r>
            <a:endParaRPr lang="es-CO" b="1" dirty="0">
              <a:latin typeface="Agency FB" pitchFamily="34" charset="0"/>
            </a:endParaRPr>
          </a:p>
        </p:txBody>
      </p:sp>
      <p:sp>
        <p:nvSpPr>
          <p:cNvPr id="3" name="2 Marcador de contenido"/>
          <p:cNvSpPr>
            <a:spLocks noGrp="1"/>
          </p:cNvSpPr>
          <p:nvPr>
            <p:ph idx="1"/>
          </p:nvPr>
        </p:nvSpPr>
        <p:spPr>
          <a:xfrm>
            <a:off x="457200" y="1600200"/>
            <a:ext cx="8229600" cy="4925144"/>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sz="2800" dirty="0" smtClean="0"/>
              <a:t>Por ultimo: Como la razón de ser de esta pagina, es mostrar la verdad, tal como la presenta la Palabra de Dios. Como dije antes, no es nuestro propósito acusar ni condenar a ninguna persona, sino mostrar lo que dice Dios en su Palabra, para que usted, si no lo sabía, lo sepa, y salga de allí huyendo como si le huyera a la lepra, el cáncer o al sida. </a:t>
            </a:r>
          </a:p>
          <a:p>
            <a:pPr marL="0" indent="0">
              <a:buNone/>
            </a:pPr>
            <a:endParaRPr lang="es-CO" sz="2800" dirty="0" smtClean="0"/>
          </a:p>
          <a:p>
            <a:pPr marL="0" indent="0">
              <a:buNone/>
            </a:pPr>
            <a:r>
              <a:rPr lang="es-CO" sz="2800" dirty="0" smtClean="0"/>
              <a:t>Según el apóstol Pablo, el papa </a:t>
            </a:r>
            <a:r>
              <a:rPr lang="es-CO" sz="2800" dirty="0"/>
              <a:t>cumple </a:t>
            </a:r>
            <a:r>
              <a:rPr lang="es-CO" sz="2800" dirty="0" smtClean="0">
                <a:solidFill>
                  <a:srgbClr val="FF0000"/>
                </a:solidFill>
              </a:rPr>
              <a:t>2Tes,2:3,4</a:t>
            </a:r>
            <a:r>
              <a:rPr lang="es-CO" sz="2800" dirty="0"/>
              <a:t>. </a:t>
            </a:r>
            <a:r>
              <a:rPr lang="es-CO" sz="2800" dirty="0" smtClean="0"/>
              <a:t>«</a:t>
            </a:r>
            <a:r>
              <a:rPr lang="es-CO" sz="2800" dirty="0" smtClean="0">
                <a:latin typeface="Agency FB" pitchFamily="34" charset="0"/>
              </a:rPr>
              <a:t>Nadie </a:t>
            </a:r>
            <a:r>
              <a:rPr lang="es-CO" sz="2800" dirty="0">
                <a:latin typeface="Agency FB" pitchFamily="34" charset="0"/>
              </a:rPr>
              <a:t>os </a:t>
            </a:r>
            <a:r>
              <a:rPr lang="es-CO" sz="2800" u="sng" dirty="0">
                <a:latin typeface="Agency FB" pitchFamily="34" charset="0"/>
              </a:rPr>
              <a:t>engañe</a:t>
            </a:r>
            <a:r>
              <a:rPr lang="es-CO" sz="2800" dirty="0">
                <a:latin typeface="Agency FB" pitchFamily="34" charset="0"/>
              </a:rPr>
              <a:t> en ninguna manera; porque no vendrá </a:t>
            </a:r>
            <a:r>
              <a:rPr lang="es-CO" sz="2800" dirty="0" smtClean="0">
                <a:latin typeface="Agency FB" pitchFamily="34" charset="0"/>
              </a:rPr>
              <a:t>(Cristo) sin </a:t>
            </a:r>
            <a:r>
              <a:rPr lang="es-CO" sz="2800" dirty="0">
                <a:latin typeface="Agency FB" pitchFamily="34" charset="0"/>
              </a:rPr>
              <a:t>que antes venga la apostasía, y se manifieste el hombre de pecado, el hijo de perdición, </a:t>
            </a:r>
            <a:r>
              <a:rPr lang="es-CO" sz="2800" dirty="0" smtClean="0">
                <a:latin typeface="Agency FB" pitchFamily="34" charset="0"/>
              </a:rPr>
              <a:t>4 </a:t>
            </a:r>
            <a:r>
              <a:rPr lang="es-CO" sz="2800" dirty="0">
                <a:latin typeface="Agency FB" pitchFamily="34" charset="0"/>
              </a:rPr>
              <a:t>el cual se opone y se levanta contra todo lo que se llama Dios o es objeto de culto; </a:t>
            </a:r>
            <a:r>
              <a:rPr lang="es-CO" sz="2800" u="sng" dirty="0" smtClean="0">
                <a:latin typeface="Agency FB" pitchFamily="34" charset="0"/>
              </a:rPr>
              <a:t>TANTO QUE SE SIENTA EN EL TEMPLO DE DIOS COMO DIOS, HACIÉNDOSE PASAR POR DIOS</a:t>
            </a:r>
            <a:r>
              <a:rPr lang="es-CO" sz="2800" dirty="0" smtClean="0"/>
              <a:t>».</a:t>
            </a:r>
          </a:p>
          <a:p>
            <a:pPr marL="0" indent="0">
              <a:buNone/>
            </a:pPr>
            <a:endParaRPr lang="es-CO" sz="3000" b="1" u="sng" dirty="0" smtClean="0"/>
          </a:p>
          <a:p>
            <a:pPr marL="0" indent="0">
              <a:buNone/>
            </a:pPr>
            <a:r>
              <a:rPr lang="es-CO" sz="3000" b="1" u="sng" dirty="0" smtClean="0"/>
              <a:t>Según la Biblia, ¿Cuál es el «templo de Dios?</a:t>
            </a:r>
          </a:p>
          <a:p>
            <a:pPr marL="0" indent="0">
              <a:buNone/>
            </a:pPr>
            <a:endParaRPr lang="es-CO" sz="2800" dirty="0" smtClean="0"/>
          </a:p>
          <a:p>
            <a:pPr marL="0" indent="0">
              <a:buNone/>
            </a:pPr>
            <a:r>
              <a:rPr lang="es-CO" sz="2800" dirty="0" smtClean="0">
                <a:solidFill>
                  <a:srgbClr val="FF0000"/>
                </a:solidFill>
              </a:rPr>
              <a:t>1Cor.3:16</a:t>
            </a:r>
            <a:r>
              <a:rPr lang="es-CO" sz="2800" dirty="0">
                <a:solidFill>
                  <a:srgbClr val="FF0000"/>
                </a:solidFill>
              </a:rPr>
              <a:t>.</a:t>
            </a:r>
            <a:r>
              <a:rPr lang="es-CO" sz="2800" dirty="0"/>
              <a:t> ¿No sabéis que </a:t>
            </a:r>
            <a:r>
              <a:rPr lang="es-CO" sz="2800" u="sng" dirty="0"/>
              <a:t>sois</a:t>
            </a:r>
            <a:r>
              <a:rPr lang="es-CO" sz="2800" dirty="0"/>
              <a:t> </a:t>
            </a:r>
            <a:r>
              <a:rPr lang="es-CO" sz="2800" dirty="0" smtClean="0"/>
              <a:t>templo </a:t>
            </a:r>
            <a:r>
              <a:rPr lang="es-CO" sz="2800" dirty="0"/>
              <a:t>de </a:t>
            </a:r>
            <a:r>
              <a:rPr lang="es-CO" sz="2800" dirty="0" smtClean="0"/>
              <a:t>Dios, </a:t>
            </a:r>
            <a:r>
              <a:rPr lang="es-CO" sz="2800" dirty="0"/>
              <a:t>y que el Espíritu de Dios mora en </a:t>
            </a:r>
            <a:r>
              <a:rPr lang="es-CO" sz="2800" u="sng" dirty="0"/>
              <a:t>vosotros</a:t>
            </a:r>
            <a:r>
              <a:rPr lang="es-CO" sz="2800" dirty="0" smtClean="0"/>
              <a:t>? Aquí dice que el «</a:t>
            </a:r>
            <a:r>
              <a:rPr lang="es-CO" sz="2800" u="sng" dirty="0" smtClean="0"/>
              <a:t>templo de Dios</a:t>
            </a:r>
            <a:r>
              <a:rPr lang="es-CO" sz="2800" dirty="0" smtClean="0"/>
              <a:t>» es la iglesia.</a:t>
            </a:r>
            <a:endParaRPr lang="es-CO" sz="2800" dirty="0"/>
          </a:p>
        </p:txBody>
      </p:sp>
    </p:spTree>
    <p:extLst>
      <p:ext uri="{BB962C8B-B14F-4D97-AF65-F5344CB8AC3E}">
        <p14:creationId xmlns:p14="http://schemas.microsoft.com/office/powerpoint/2010/main" val="12333307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1000"/>
                                        <p:tgtEl>
                                          <p:spTgt spid="3">
                                            <p:txEl>
                                              <p:pRg st="6" end="6"/>
                                            </p:txEl>
                                          </p:spTgt>
                                        </p:tgtEl>
                                      </p:cBhvr>
                                    </p:animEffect>
                                    <p:anim calcmode="lin" valueType="num">
                                      <p:cBhvr>
                                        <p:cTn id="1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rmAutofit fontScale="70000" lnSpcReduction="20000"/>
          </a:bodyPr>
          <a:lstStyle/>
          <a:p>
            <a:pPr marL="0" indent="0">
              <a:buNone/>
            </a:pPr>
            <a:r>
              <a:rPr lang="es-CO" sz="3700" b="1" dirty="0" smtClean="0"/>
              <a:t>De estos dos textos podemos resaltar varios </a:t>
            </a:r>
            <a:r>
              <a:rPr lang="es-CO" sz="3700" b="1" dirty="0" smtClean="0"/>
              <a:t>puntos, extraídos del C.B.A.</a:t>
            </a:r>
            <a:endParaRPr lang="es-CO" sz="3700" b="1" dirty="0" smtClean="0"/>
          </a:p>
          <a:p>
            <a:pPr marL="0" indent="0">
              <a:buNone/>
            </a:pPr>
            <a:r>
              <a:rPr lang="es-CO" sz="3400" b="1" dirty="0" smtClean="0">
                <a:solidFill>
                  <a:srgbClr val="FF0000"/>
                </a:solidFill>
              </a:rPr>
              <a:t>1</a:t>
            </a:r>
            <a:r>
              <a:rPr lang="es-CO" dirty="0" smtClean="0"/>
              <a:t>. </a:t>
            </a:r>
            <a:r>
              <a:rPr lang="es-CO" sz="3400" b="1" u="sng" dirty="0" smtClean="0"/>
              <a:t>Nadie </a:t>
            </a:r>
            <a:r>
              <a:rPr lang="es-CO" sz="3400" b="1" u="sng" dirty="0"/>
              <a:t>os </a:t>
            </a:r>
            <a:r>
              <a:rPr lang="es-CO" sz="3400" b="1" u="sng" dirty="0" smtClean="0"/>
              <a:t>engañe de ninguna manera</a:t>
            </a:r>
            <a:r>
              <a:rPr lang="es-CO" dirty="0" smtClean="0"/>
              <a:t>:   </a:t>
            </a:r>
            <a:r>
              <a:rPr lang="es-CO" dirty="0">
                <a:solidFill>
                  <a:srgbClr val="FF0000"/>
                </a:solidFill>
              </a:rPr>
              <a:t>El apóstol reconoce que el peligro de un engaño es real y </a:t>
            </a:r>
            <a:r>
              <a:rPr lang="es-CO" dirty="0" smtClean="0">
                <a:solidFill>
                  <a:srgbClr val="FF0000"/>
                </a:solidFill>
              </a:rPr>
              <a:t>grave. Los </a:t>
            </a:r>
            <a:r>
              <a:rPr lang="es-CO" dirty="0">
                <a:solidFill>
                  <a:srgbClr val="FF0000"/>
                </a:solidFill>
              </a:rPr>
              <a:t>métodos de engaño serían muchos, </a:t>
            </a:r>
            <a:r>
              <a:rPr lang="es-CO" dirty="0" smtClean="0">
                <a:solidFill>
                  <a:srgbClr val="FF0000"/>
                </a:solidFill>
              </a:rPr>
              <a:t>El </a:t>
            </a:r>
            <a:r>
              <a:rPr lang="es-CO" dirty="0">
                <a:solidFill>
                  <a:srgbClr val="FF0000"/>
                </a:solidFill>
              </a:rPr>
              <a:t>enemigo de la iglesia hará señales y milagros aparentes para inducir a los incautos a que acepten el gran engaño o </a:t>
            </a:r>
            <a:r>
              <a:rPr lang="es-CO" dirty="0" smtClean="0">
                <a:solidFill>
                  <a:srgbClr val="FF0000"/>
                </a:solidFill>
              </a:rPr>
              <a:t>mentira. El </a:t>
            </a:r>
            <a:r>
              <a:rPr lang="es-CO" dirty="0">
                <a:solidFill>
                  <a:srgbClr val="FF0000"/>
                </a:solidFill>
              </a:rPr>
              <a:t>pueblo de Dios debe, por lo tanto, estar alerta para no ser descarriado.  Su fe debe fundarse en las claras afirmaciones de la Palabra de Dios. </a:t>
            </a:r>
          </a:p>
          <a:p>
            <a:pPr marL="0" indent="0">
              <a:buNone/>
            </a:pPr>
            <a:r>
              <a:rPr lang="es-CO" sz="3400" b="1" dirty="0" smtClean="0">
                <a:solidFill>
                  <a:srgbClr val="FF0000"/>
                </a:solidFill>
              </a:rPr>
              <a:t>2</a:t>
            </a:r>
            <a:r>
              <a:rPr lang="es-CO" dirty="0" smtClean="0"/>
              <a:t>. </a:t>
            </a:r>
            <a:r>
              <a:rPr lang="es-CO" sz="3400" b="1" u="sng" dirty="0" smtClean="0"/>
              <a:t>Porque </a:t>
            </a:r>
            <a:r>
              <a:rPr lang="es-CO" sz="3400" b="1" u="sng" dirty="0"/>
              <a:t>no vendrá</a:t>
            </a:r>
            <a:r>
              <a:rPr lang="es-CO" dirty="0"/>
              <a:t>. </a:t>
            </a:r>
            <a:r>
              <a:rPr lang="es-CO" dirty="0" smtClean="0"/>
              <a:t> </a:t>
            </a:r>
            <a:r>
              <a:rPr lang="es-CO" dirty="0" smtClean="0">
                <a:solidFill>
                  <a:srgbClr val="00B0F0"/>
                </a:solidFill>
              </a:rPr>
              <a:t>Es </a:t>
            </a:r>
            <a:r>
              <a:rPr lang="es-CO" dirty="0">
                <a:solidFill>
                  <a:srgbClr val="00B0F0"/>
                </a:solidFill>
              </a:rPr>
              <a:t>obvio que la reunión de Cristo con los suyos es lo que “no vendrá” hasta que se revele el anticristo</a:t>
            </a:r>
            <a:r>
              <a:rPr lang="es-CO" dirty="0"/>
              <a:t>. </a:t>
            </a:r>
            <a:endParaRPr lang="es-CO" dirty="0" smtClean="0"/>
          </a:p>
          <a:p>
            <a:pPr marL="0" indent="0">
              <a:buNone/>
            </a:pPr>
            <a:r>
              <a:rPr lang="es-CO" sz="3400" b="1" dirty="0" smtClean="0">
                <a:solidFill>
                  <a:srgbClr val="FF0000"/>
                </a:solidFill>
              </a:rPr>
              <a:t>3</a:t>
            </a:r>
            <a:r>
              <a:rPr lang="es-CO" dirty="0"/>
              <a:t>.</a:t>
            </a:r>
            <a:r>
              <a:rPr lang="es-CO" dirty="0" smtClean="0"/>
              <a:t> </a:t>
            </a:r>
            <a:r>
              <a:rPr lang="es-CO" sz="3400" b="1" u="sng" dirty="0" smtClean="0"/>
              <a:t>La </a:t>
            </a:r>
            <a:r>
              <a:rPr lang="es-CO" sz="3400" b="1" u="sng" dirty="0"/>
              <a:t>apostasía</a:t>
            </a:r>
            <a:r>
              <a:rPr lang="es-CO" sz="3400" b="1" dirty="0"/>
              <a:t>. </a:t>
            </a:r>
            <a:r>
              <a:rPr lang="es-CO" b="1" dirty="0"/>
              <a:t> </a:t>
            </a:r>
            <a:r>
              <a:rPr lang="es-CO" b="1" dirty="0" smtClean="0"/>
              <a:t> </a:t>
            </a:r>
            <a:r>
              <a:rPr lang="es-CO" dirty="0" smtClean="0">
                <a:solidFill>
                  <a:schemeClr val="accent6">
                    <a:lumMod val="75000"/>
                  </a:schemeClr>
                </a:solidFill>
              </a:rPr>
              <a:t>El </a:t>
            </a:r>
            <a:r>
              <a:rPr lang="es-CO" dirty="0">
                <a:solidFill>
                  <a:schemeClr val="accent6">
                    <a:lumMod val="75000"/>
                  </a:schemeClr>
                </a:solidFill>
              </a:rPr>
              <a:t>artículo definido indica que se hace referencia a una apostasía definida, e implica que esa defección era algo bien conocido por los lectores.  Pablo sin duda había dado instrucciones personalmente  a los tesalonicenses acerca de la apostasía que vendría.  Algunos años más tarde en su plática a los ancianos de la iglesia de </a:t>
            </a:r>
            <a:r>
              <a:rPr lang="es-CO" dirty="0" smtClean="0">
                <a:solidFill>
                  <a:schemeClr val="accent6">
                    <a:lumMod val="75000"/>
                  </a:schemeClr>
                </a:solidFill>
              </a:rPr>
              <a:t>Éfeso, </a:t>
            </a:r>
            <a:r>
              <a:rPr lang="es-CO" dirty="0">
                <a:solidFill>
                  <a:schemeClr val="accent6">
                    <a:lumMod val="75000"/>
                  </a:schemeClr>
                </a:solidFill>
              </a:rPr>
              <a:t>predijo que </a:t>
            </a:r>
            <a:r>
              <a:rPr lang="es-CO" b="1" dirty="0">
                <a:solidFill>
                  <a:schemeClr val="accent6">
                    <a:lumMod val="75000"/>
                  </a:schemeClr>
                </a:solidFill>
              </a:rPr>
              <a:t>la apostasía se debería a hombres que se levantarían dentro de la iglesia</a:t>
            </a:r>
            <a:r>
              <a:rPr lang="es-CO" dirty="0">
                <a:solidFill>
                  <a:schemeClr val="accent6">
                    <a:lumMod val="75000"/>
                  </a:schemeClr>
                </a:solidFill>
              </a:rPr>
              <a:t> “para arrastrar tras sí a los discípulos</a:t>
            </a:r>
            <a:r>
              <a:rPr lang="es-CO" dirty="0"/>
              <a:t>” </a:t>
            </a:r>
            <a:r>
              <a:rPr lang="es-CO" dirty="0" smtClean="0">
                <a:solidFill>
                  <a:srgbClr val="FF0000"/>
                </a:solidFill>
              </a:rPr>
              <a:t>(Hech.20:30</a:t>
            </a:r>
            <a:r>
              <a:rPr lang="es-CO" dirty="0">
                <a:solidFill>
                  <a:srgbClr val="FF0000"/>
                </a:solidFill>
              </a:rPr>
              <a:t>).  </a:t>
            </a:r>
            <a:endParaRPr lang="es-CO" dirty="0" smtClean="0">
              <a:solidFill>
                <a:srgbClr val="FF0000"/>
              </a:solidFill>
            </a:endParaRPr>
          </a:p>
          <a:p>
            <a:pPr marL="0" indent="0">
              <a:buNone/>
            </a:pPr>
            <a:r>
              <a:rPr lang="es-CO" dirty="0" smtClean="0"/>
              <a:t>El </a:t>
            </a:r>
            <a:r>
              <a:rPr lang="es-CO" dirty="0"/>
              <a:t>amonestó a Timoteo acerca de peligros similares, añadiendo que llegaría el tiempo cuando los hombres preferirían las </a:t>
            </a:r>
            <a:r>
              <a:rPr lang="es-CO" b="1" dirty="0"/>
              <a:t>fábulas y </a:t>
            </a:r>
            <a:r>
              <a:rPr lang="es-CO" b="1" dirty="0" smtClean="0"/>
              <a:t>cerrarían sus </a:t>
            </a:r>
            <a:r>
              <a:rPr lang="es-CO" b="1" dirty="0"/>
              <a:t>oídos a la verdad </a:t>
            </a:r>
            <a:r>
              <a:rPr lang="es-CO" dirty="0">
                <a:solidFill>
                  <a:srgbClr val="FF0000"/>
                </a:solidFill>
              </a:rPr>
              <a:t>(</a:t>
            </a:r>
            <a:r>
              <a:rPr lang="es-CO" dirty="0" smtClean="0">
                <a:solidFill>
                  <a:srgbClr val="FF0000"/>
                </a:solidFill>
              </a:rPr>
              <a:t>1Ti.4:1-3</a:t>
            </a:r>
            <a:r>
              <a:rPr lang="es-CO" dirty="0">
                <a:solidFill>
                  <a:srgbClr val="FF0000"/>
                </a:solidFill>
              </a:rPr>
              <a:t>; </a:t>
            </a:r>
            <a:r>
              <a:rPr lang="es-CO" dirty="0" smtClean="0">
                <a:solidFill>
                  <a:srgbClr val="FF0000"/>
                </a:solidFill>
              </a:rPr>
              <a:t>2Ti.4:3-4</a:t>
            </a:r>
            <a:r>
              <a:rPr lang="es-CO" dirty="0">
                <a:solidFill>
                  <a:srgbClr val="FF0000"/>
                </a:solidFill>
              </a:rPr>
              <a:t>).  </a:t>
            </a:r>
            <a:r>
              <a:rPr lang="es-CO" dirty="0"/>
              <a:t>Pedro y Judas hablan en tono duro acerca de los que han abandonado la senda recta </a:t>
            </a:r>
            <a:r>
              <a:rPr lang="es-CO" dirty="0">
                <a:solidFill>
                  <a:srgbClr val="FF0000"/>
                </a:solidFill>
              </a:rPr>
              <a:t>(</a:t>
            </a:r>
            <a:r>
              <a:rPr lang="es-CO" dirty="0" smtClean="0">
                <a:solidFill>
                  <a:srgbClr val="FF0000"/>
                </a:solidFill>
              </a:rPr>
              <a:t>2Pe.2:1</a:t>
            </a:r>
            <a:r>
              <a:rPr lang="es-CO" dirty="0">
                <a:solidFill>
                  <a:srgbClr val="FF0000"/>
                </a:solidFill>
              </a:rPr>
              <a:t>, </a:t>
            </a:r>
            <a:r>
              <a:rPr lang="es-CO" dirty="0" smtClean="0">
                <a:solidFill>
                  <a:srgbClr val="FF0000"/>
                </a:solidFill>
              </a:rPr>
              <a:t>12-22</a:t>
            </a:r>
            <a:r>
              <a:rPr lang="es-CO" dirty="0">
                <a:solidFill>
                  <a:srgbClr val="FF0000"/>
                </a:solidFill>
              </a:rPr>
              <a:t>; </a:t>
            </a:r>
            <a:r>
              <a:rPr lang="es-CO" dirty="0" smtClean="0">
                <a:solidFill>
                  <a:srgbClr val="FF0000"/>
                </a:solidFill>
              </a:rPr>
              <a:t>Jud.1:4</a:t>
            </a:r>
            <a:r>
              <a:rPr lang="es-CO" dirty="0">
                <a:solidFill>
                  <a:srgbClr val="FF0000"/>
                </a:solidFill>
              </a:rPr>
              <a:t>, </a:t>
            </a:r>
            <a:r>
              <a:rPr lang="es-CO" dirty="0" smtClean="0">
                <a:solidFill>
                  <a:srgbClr val="FF0000"/>
                </a:solidFill>
              </a:rPr>
              <a:t>10-13</a:t>
            </a:r>
            <a:r>
              <a:rPr lang="es-CO" dirty="0">
                <a:solidFill>
                  <a:srgbClr val="FF0000"/>
                </a:solidFill>
              </a:rPr>
              <a:t>); </a:t>
            </a:r>
            <a:r>
              <a:rPr lang="es-CO" dirty="0"/>
              <a:t>y Juan testifica que en el tiempo cuando escribía habían surgido muchos anticristos </a:t>
            </a:r>
            <a:r>
              <a:rPr lang="es-CO" dirty="0">
                <a:solidFill>
                  <a:srgbClr val="FF0000"/>
                </a:solidFill>
              </a:rPr>
              <a:t>(</a:t>
            </a:r>
            <a:r>
              <a:rPr lang="es-CO" dirty="0" smtClean="0">
                <a:solidFill>
                  <a:srgbClr val="FF0000"/>
                </a:solidFill>
              </a:rPr>
              <a:t>1Juan 2:18).</a:t>
            </a:r>
            <a:endParaRPr lang="es-CO" dirty="0">
              <a:solidFill>
                <a:srgbClr val="FF0000"/>
              </a:solidFill>
            </a:endParaRPr>
          </a:p>
        </p:txBody>
      </p:sp>
    </p:spTree>
    <p:extLst>
      <p:ext uri="{BB962C8B-B14F-4D97-AF65-F5344CB8AC3E}">
        <p14:creationId xmlns:p14="http://schemas.microsoft.com/office/powerpoint/2010/main" val="40599856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7500" lnSpcReduction="20000"/>
          </a:bodyPr>
          <a:lstStyle/>
          <a:p>
            <a:pPr marL="0" indent="0">
              <a:buNone/>
            </a:pPr>
            <a:r>
              <a:rPr lang="es-CO" dirty="0" smtClean="0"/>
              <a:t>El </a:t>
            </a:r>
            <a:r>
              <a:rPr lang="es-CO" dirty="0"/>
              <a:t>Señor mismo instó a sus seguidores a que se cuidaran de los falsos profetas </a:t>
            </a:r>
            <a:r>
              <a:rPr lang="es-CO" dirty="0">
                <a:solidFill>
                  <a:srgbClr val="FF0000"/>
                </a:solidFill>
              </a:rPr>
              <a:t>(</a:t>
            </a:r>
            <a:r>
              <a:rPr lang="es-CO" dirty="0" smtClean="0">
                <a:solidFill>
                  <a:srgbClr val="FF0000"/>
                </a:solidFill>
              </a:rPr>
              <a:t>Mat.7:15</a:t>
            </a:r>
            <a:r>
              <a:rPr lang="es-CO" dirty="0">
                <a:solidFill>
                  <a:srgbClr val="FF0000"/>
                </a:solidFill>
              </a:rPr>
              <a:t>; </a:t>
            </a:r>
            <a:r>
              <a:rPr lang="es-CO" dirty="0" smtClean="0">
                <a:solidFill>
                  <a:srgbClr val="FF0000"/>
                </a:solidFill>
              </a:rPr>
              <a:t>Mat.24:24</a:t>
            </a:r>
            <a:r>
              <a:rPr lang="es-CO" dirty="0">
                <a:solidFill>
                  <a:srgbClr val="FF0000"/>
                </a:solidFill>
              </a:rPr>
              <a:t>), </a:t>
            </a:r>
            <a:r>
              <a:rPr lang="es-CO" dirty="0"/>
              <a:t>y predijo que muchos tropezarían </a:t>
            </a:r>
            <a:r>
              <a:rPr lang="es-CO" dirty="0">
                <a:solidFill>
                  <a:srgbClr val="FF0000"/>
                </a:solidFill>
              </a:rPr>
              <a:t>(</a:t>
            </a:r>
            <a:r>
              <a:rPr lang="es-CO" dirty="0" smtClean="0">
                <a:solidFill>
                  <a:srgbClr val="FF0000"/>
                </a:solidFill>
              </a:rPr>
              <a:t>Mat.24:10</a:t>
            </a:r>
            <a:r>
              <a:rPr lang="es-CO" dirty="0">
                <a:solidFill>
                  <a:srgbClr val="FF0000"/>
                </a:solidFill>
              </a:rPr>
              <a:t>).  </a:t>
            </a:r>
            <a:endParaRPr lang="es-CO" dirty="0" smtClean="0">
              <a:solidFill>
                <a:srgbClr val="FF0000"/>
              </a:solidFill>
            </a:endParaRPr>
          </a:p>
          <a:p>
            <a:pPr marL="0" indent="0">
              <a:buNone/>
            </a:pPr>
            <a:r>
              <a:rPr lang="es-CO" dirty="0" smtClean="0"/>
              <a:t>Pablo </a:t>
            </a:r>
            <a:r>
              <a:rPr lang="es-CO" dirty="0"/>
              <a:t>no define específicamente la forma de la apostasía, pero se puede deducir de los pasajes mencionados; sin embargo, lo siguiente es claro</a:t>
            </a:r>
            <a:r>
              <a:rPr lang="es-CO" dirty="0" smtClean="0"/>
              <a:t>:</a:t>
            </a:r>
          </a:p>
          <a:p>
            <a:pPr marL="0" indent="0">
              <a:buNone/>
            </a:pPr>
            <a:r>
              <a:rPr lang="es-CO" dirty="0" smtClean="0"/>
              <a:t> </a:t>
            </a:r>
            <a:r>
              <a:rPr lang="es-CO" dirty="0"/>
              <a:t>(</a:t>
            </a:r>
            <a:r>
              <a:rPr lang="es-CO" sz="4000" b="1" dirty="0"/>
              <a:t>1</a:t>
            </a:r>
            <a:r>
              <a:rPr lang="es-CO" dirty="0"/>
              <a:t>) la apostasía es religiosa, es una rebelión espiritual que tiene una relación primordial con la política; </a:t>
            </a:r>
            <a:endParaRPr lang="es-CO" dirty="0" smtClean="0"/>
          </a:p>
          <a:p>
            <a:pPr marL="0" indent="0">
              <a:buNone/>
            </a:pPr>
            <a:r>
              <a:rPr lang="es-CO" dirty="0" smtClean="0"/>
              <a:t>(</a:t>
            </a:r>
            <a:r>
              <a:rPr lang="es-CO" sz="4000" b="1" dirty="0"/>
              <a:t>2</a:t>
            </a:r>
            <a:r>
              <a:rPr lang="es-CO" dirty="0"/>
              <a:t>) esa defección aún era futura cuando escribía Pablo; </a:t>
            </a:r>
            <a:endParaRPr lang="es-CO" dirty="0" smtClean="0"/>
          </a:p>
          <a:p>
            <a:pPr marL="0" indent="0">
              <a:buNone/>
            </a:pPr>
            <a:r>
              <a:rPr lang="es-CO" dirty="0" smtClean="0"/>
              <a:t>(</a:t>
            </a:r>
            <a:r>
              <a:rPr lang="es-CO" sz="4000" b="1" dirty="0"/>
              <a:t>3</a:t>
            </a:r>
            <a:r>
              <a:rPr lang="es-CO" dirty="0"/>
              <a:t>) la apostasía no sólo sería antes del segundo </a:t>
            </a:r>
            <a:r>
              <a:rPr lang="es-CO" dirty="0" smtClean="0"/>
              <a:t>advenimiento sino </a:t>
            </a:r>
            <a:r>
              <a:rPr lang="es-CO" dirty="0"/>
              <a:t>que serviría como una señal de la proximidad del regreso de Cristo.  Por eso no se debía esperar la venida del Señor sin que sobreviniera antes la apostasía.  </a:t>
            </a:r>
            <a:endParaRPr lang="es-CO" dirty="0" smtClean="0"/>
          </a:p>
          <a:p>
            <a:pPr marL="0" indent="0">
              <a:buNone/>
            </a:pPr>
            <a:r>
              <a:rPr lang="es-CO" dirty="0" smtClean="0"/>
              <a:t>La </a:t>
            </a:r>
            <a:r>
              <a:rPr lang="es-CO" dirty="0"/>
              <a:t>profecía acerca de esta caída espiritual parcialmente se cumplió en los días de Pablo, y mucho más durante la llamada Edad Media; pero su cumplimiento completo ocurrirá en los días inmediatamente previos al regreso de </a:t>
            </a:r>
            <a:r>
              <a:rPr lang="es-CO" dirty="0" smtClean="0"/>
              <a:t>Jesús. </a:t>
            </a:r>
            <a:r>
              <a:rPr lang="es-CO" dirty="0" smtClean="0">
                <a:solidFill>
                  <a:srgbClr val="FF0000"/>
                </a:solidFill>
              </a:rPr>
              <a:t>Nota: Poco antes de la culminación de los 6000 años de pecado.</a:t>
            </a:r>
            <a:endParaRPr lang="es-CO" dirty="0">
              <a:solidFill>
                <a:srgbClr val="FF0000"/>
              </a:solidFill>
            </a:endParaRPr>
          </a:p>
        </p:txBody>
      </p:sp>
    </p:spTree>
    <p:extLst>
      <p:ext uri="{BB962C8B-B14F-4D97-AF65-F5344CB8AC3E}">
        <p14:creationId xmlns:p14="http://schemas.microsoft.com/office/powerpoint/2010/main" val="50418241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p:spPr>
        <p:txBody>
          <a:bodyPr>
            <a:normAutofit fontScale="62500" lnSpcReduction="20000"/>
          </a:bodyPr>
          <a:lstStyle/>
          <a:p>
            <a:pPr marL="0" indent="0">
              <a:buNone/>
            </a:pPr>
            <a:r>
              <a:rPr lang="es-CO" sz="4200" b="1" dirty="0" smtClean="0">
                <a:solidFill>
                  <a:srgbClr val="FF0000"/>
                </a:solidFill>
              </a:rPr>
              <a:t>4</a:t>
            </a:r>
            <a:r>
              <a:rPr lang="es-CO" sz="3800" b="1" dirty="0" smtClean="0"/>
              <a:t>. </a:t>
            </a:r>
            <a:r>
              <a:rPr lang="es-CO" sz="3800" b="1" u="sng" dirty="0" smtClean="0"/>
              <a:t>Se manifieste</a:t>
            </a:r>
            <a:r>
              <a:rPr lang="es-CO" sz="3800" dirty="0" smtClean="0"/>
              <a:t>.    </a:t>
            </a:r>
            <a:r>
              <a:rPr lang="es-CO" dirty="0"/>
              <a:t>Gr. apokalúptò, “descubrir”, “quitar un veló”, “exponer”, “hacer </a:t>
            </a:r>
            <a:r>
              <a:rPr lang="es-CO" dirty="0" smtClean="0"/>
              <a:t>saber», y </a:t>
            </a:r>
            <a:r>
              <a:rPr lang="es-CO" dirty="0"/>
              <a:t>se usa en otras partes del NT para referirse a revelaciones sobrenaturales </a:t>
            </a:r>
            <a:r>
              <a:rPr lang="es-CO" dirty="0" smtClean="0"/>
              <a:t>(Mat.16:17</a:t>
            </a:r>
            <a:r>
              <a:rPr lang="es-CO" dirty="0"/>
              <a:t>; </a:t>
            </a:r>
            <a:r>
              <a:rPr lang="es-CO" dirty="0" smtClean="0"/>
              <a:t>Luc. 10:22</a:t>
            </a:r>
            <a:r>
              <a:rPr lang="es-CO" dirty="0"/>
              <a:t>, etc.), y especialmente para referirse a la aparición de Cristo </a:t>
            </a:r>
            <a:r>
              <a:rPr lang="es-CO" dirty="0" smtClean="0"/>
              <a:t>(Luc. 17:30</a:t>
            </a:r>
            <a:r>
              <a:rPr lang="es-CO" dirty="0"/>
              <a:t>. </a:t>
            </a:r>
            <a:r>
              <a:rPr lang="es-CO" dirty="0" smtClean="0"/>
              <a:t>Esto </a:t>
            </a:r>
            <a:r>
              <a:rPr lang="es-CO" dirty="0"/>
              <a:t>sugiere que la manifestación del “hombre de pecado” implicaría elementos sobrenaturales y que su esfera de acción sería claramente de carácter religioso.  El hecho de que, el “hombre de pecado” va a “manifestarse”, significa que estaría oculto hasta cierto momento, y entonces se manifestaría al mundo -del cual hasta ese tiempo se había escondido-, o que se quitaría su disfraz y aparecería tal </a:t>
            </a:r>
            <a:r>
              <a:rPr lang="es-CO" dirty="0" smtClean="0"/>
              <a:t>como </a:t>
            </a:r>
            <a:r>
              <a:rPr lang="es-CO" dirty="0"/>
              <a:t>es, o que se le quitaría su disfraz y se daría a conocer su verdadera naturaleza ante los habitantes de la tierra. </a:t>
            </a:r>
            <a:r>
              <a:rPr lang="es-CO" dirty="0" smtClean="0"/>
              <a:t> </a:t>
            </a:r>
            <a:endParaRPr lang="es-CO" dirty="0"/>
          </a:p>
          <a:p>
            <a:pPr marL="0" indent="0">
              <a:buNone/>
            </a:pPr>
            <a:r>
              <a:rPr lang="es-CO" sz="4200" b="1" dirty="0" smtClean="0">
                <a:solidFill>
                  <a:srgbClr val="FF0000"/>
                </a:solidFill>
              </a:rPr>
              <a:t>5</a:t>
            </a:r>
            <a:r>
              <a:rPr lang="es-CO" dirty="0" smtClean="0"/>
              <a:t>. </a:t>
            </a:r>
            <a:r>
              <a:rPr lang="es-CO" sz="3800" b="1" u="sng" dirty="0" smtClean="0"/>
              <a:t>El Hombre de pecado</a:t>
            </a:r>
            <a:r>
              <a:rPr lang="es-CO" dirty="0"/>
              <a:t>.</a:t>
            </a:r>
            <a:r>
              <a:rPr lang="es-CO" dirty="0" smtClean="0"/>
              <a:t> Es </a:t>
            </a:r>
            <a:r>
              <a:rPr lang="es-CO" dirty="0"/>
              <a:t>decir, el hombre cuya característica distintiva es el pecado.  La </a:t>
            </a:r>
            <a:r>
              <a:rPr lang="es-CO" dirty="0" smtClean="0"/>
              <a:t>evidencia textual se inclina por </a:t>
            </a:r>
            <a:r>
              <a:rPr lang="es-CO" dirty="0"/>
              <a:t>“hombre de ilegalidad” (anomía), que se ha traducido de diversas formas: “hombre impío” (BJ); “hombre de la iniquidad” (NC). </a:t>
            </a:r>
            <a:r>
              <a:rPr lang="es-CO" dirty="0" smtClean="0"/>
              <a:t> </a:t>
            </a:r>
            <a:r>
              <a:rPr lang="es-CO" dirty="0"/>
              <a:t>“aquel ‘inicuo” es literalmente “el Impío” (BJ).  El artículo definido “el” indica que Pablo se está refiriendo a un </a:t>
            </a:r>
            <a:r>
              <a:rPr lang="es-CO" dirty="0" smtClean="0"/>
              <a:t>enemigo, una </a:t>
            </a:r>
            <a:r>
              <a:rPr lang="es-CO" dirty="0"/>
              <a:t>persona definida o un poder definido. </a:t>
            </a:r>
          </a:p>
          <a:p>
            <a:pPr marL="0" indent="0">
              <a:buNone/>
            </a:pPr>
            <a:r>
              <a:rPr lang="es-CO" sz="4400" b="1" u="sng" dirty="0" smtClean="0">
                <a:solidFill>
                  <a:srgbClr val="FF0000"/>
                </a:solidFill>
              </a:rPr>
              <a:t>6</a:t>
            </a:r>
            <a:r>
              <a:rPr lang="es-CO" sz="4400" b="1" u="sng" dirty="0" smtClean="0"/>
              <a:t>. </a:t>
            </a:r>
            <a:r>
              <a:rPr lang="es-CO" sz="3600" b="1" u="sng" dirty="0" smtClean="0"/>
              <a:t>El </a:t>
            </a:r>
            <a:r>
              <a:rPr lang="es-CO" sz="3600" b="1" u="sng" dirty="0"/>
              <a:t>hijo de perdición</a:t>
            </a:r>
            <a:r>
              <a:rPr lang="es-CO" dirty="0"/>
              <a:t>. </a:t>
            </a:r>
            <a:r>
              <a:rPr lang="es-CO" dirty="0" smtClean="0"/>
              <a:t>O </a:t>
            </a:r>
            <a:r>
              <a:rPr lang="es-CO" dirty="0"/>
              <a:t>“hijo de destrucción”, es decir, un hijo destinado a la destrucción.  Este es otro título o descripción del “hombre de pecado”.  Hay sólo un lugar más en las Escrituras donde se usa esta denominación.  El Salvador la aplicó a Judas </a:t>
            </a:r>
            <a:r>
              <a:rPr lang="es-CO" dirty="0" smtClean="0">
                <a:solidFill>
                  <a:srgbClr val="FF0000"/>
                </a:solidFill>
              </a:rPr>
              <a:t>(Juan 17:12</a:t>
            </a:r>
            <a:r>
              <a:rPr lang="es-CO" dirty="0">
                <a:solidFill>
                  <a:srgbClr val="FF0000"/>
                </a:solidFill>
              </a:rPr>
              <a:t>), </a:t>
            </a:r>
            <a:r>
              <a:rPr lang="es-CO" dirty="0"/>
              <a:t>apóstol que una vez fue compañero de los otros discípulos e igual a ellos, pero que permitió de tal manera que Satanás entrara en su </a:t>
            </a:r>
            <a:r>
              <a:rPr lang="es-CO" dirty="0" smtClean="0"/>
              <a:t>corazón, como lo dice en </a:t>
            </a:r>
            <a:r>
              <a:rPr lang="es-CO" dirty="0" smtClean="0">
                <a:solidFill>
                  <a:srgbClr val="FF0000"/>
                </a:solidFill>
              </a:rPr>
              <a:t>(Juan13:2, 27</a:t>
            </a:r>
            <a:r>
              <a:rPr lang="es-CO" dirty="0">
                <a:solidFill>
                  <a:srgbClr val="FF0000"/>
                </a:solidFill>
              </a:rPr>
              <a:t>), </a:t>
            </a:r>
            <a:r>
              <a:rPr lang="es-CO" dirty="0"/>
              <a:t>que traicionó a su Señor </a:t>
            </a:r>
            <a:r>
              <a:rPr lang="es-CO" dirty="0">
                <a:solidFill>
                  <a:srgbClr val="FF0000"/>
                </a:solidFill>
              </a:rPr>
              <a:t>(</a:t>
            </a:r>
            <a:r>
              <a:rPr lang="es-CO" dirty="0" smtClean="0">
                <a:solidFill>
                  <a:srgbClr val="FF0000"/>
                </a:solidFill>
              </a:rPr>
              <a:t>Mat.26:47-50</a:t>
            </a:r>
            <a:r>
              <a:rPr lang="es-CO" dirty="0">
                <a:solidFill>
                  <a:srgbClr val="FF0000"/>
                </a:solidFill>
              </a:rPr>
              <a:t>). </a:t>
            </a:r>
          </a:p>
        </p:txBody>
      </p:sp>
    </p:spTree>
    <p:extLst>
      <p:ext uri="{BB962C8B-B14F-4D97-AF65-F5344CB8AC3E}">
        <p14:creationId xmlns:p14="http://schemas.microsoft.com/office/powerpoint/2010/main" val="284776557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229600" cy="6048672"/>
          </a:xfrm>
        </p:spPr>
        <p:txBody>
          <a:bodyPr>
            <a:normAutofit fontScale="92500"/>
          </a:bodyPr>
          <a:lstStyle/>
          <a:p>
            <a:pPr marL="0" indent="0">
              <a:buNone/>
            </a:pPr>
            <a:r>
              <a:rPr lang="es-CO" b="1" dirty="0" smtClean="0">
                <a:solidFill>
                  <a:srgbClr val="FF0000"/>
                </a:solidFill>
              </a:rPr>
              <a:t>7</a:t>
            </a:r>
            <a:r>
              <a:rPr lang="es-CO" sz="2800" b="1" dirty="0" smtClean="0"/>
              <a:t>. </a:t>
            </a:r>
            <a:r>
              <a:rPr lang="es-CO" sz="2800" b="1" u="sng" dirty="0" smtClean="0"/>
              <a:t>Se </a:t>
            </a:r>
            <a:r>
              <a:rPr lang="es-CO" sz="2800" b="1" u="sng" dirty="0"/>
              <a:t>opone y se </a:t>
            </a:r>
            <a:r>
              <a:rPr lang="es-CO" sz="2800" b="1" u="sng" dirty="0" smtClean="0"/>
              <a:t>levanta contra</a:t>
            </a:r>
            <a:r>
              <a:rPr lang="es-CO" sz="2800" b="1" dirty="0" smtClean="0"/>
              <a:t>. </a:t>
            </a:r>
            <a:r>
              <a:rPr lang="es-CO" sz="2800" dirty="0" smtClean="0">
                <a:solidFill>
                  <a:srgbClr val="0070C0"/>
                </a:solidFill>
              </a:rPr>
              <a:t>Gr</a:t>
            </a:r>
            <a:r>
              <a:rPr lang="es-CO" sz="2800" dirty="0">
                <a:solidFill>
                  <a:srgbClr val="0070C0"/>
                </a:solidFill>
              </a:rPr>
              <a:t>. antíkeimai, “ser adversario de”, “resistir”, “oponerse”. </a:t>
            </a:r>
            <a:r>
              <a:rPr lang="es-CO" sz="2800" dirty="0" smtClean="0">
                <a:solidFill>
                  <a:srgbClr val="0070C0"/>
                </a:solidFill>
              </a:rPr>
              <a:t>Del </a:t>
            </a:r>
            <a:r>
              <a:rPr lang="es-CO" sz="2800" dirty="0">
                <a:solidFill>
                  <a:srgbClr val="0070C0"/>
                </a:solidFill>
              </a:rPr>
              <a:t>verbo griego huperáiò, “levantarse por encima”, “alzarse sobre” algo. </a:t>
            </a:r>
          </a:p>
          <a:p>
            <a:pPr marL="0" indent="0">
              <a:buNone/>
            </a:pPr>
            <a:r>
              <a:rPr lang="es-CO" b="1" dirty="0">
                <a:solidFill>
                  <a:srgbClr val="FF0000"/>
                </a:solidFill>
              </a:rPr>
              <a:t>8</a:t>
            </a:r>
            <a:r>
              <a:rPr lang="es-CO" sz="2800" dirty="0" smtClean="0"/>
              <a:t>. </a:t>
            </a:r>
            <a:r>
              <a:rPr lang="es-CO" sz="2800" b="1" u="sng" dirty="0" smtClean="0"/>
              <a:t>Todo </a:t>
            </a:r>
            <a:r>
              <a:rPr lang="es-CO" sz="2800" b="1" u="sng" dirty="0"/>
              <a:t>lo que se llama Dios</a:t>
            </a:r>
            <a:r>
              <a:rPr lang="es-CO" sz="2800" dirty="0"/>
              <a:t>. </a:t>
            </a:r>
            <a:r>
              <a:rPr lang="es-CO" sz="2800" dirty="0" smtClean="0">
                <a:solidFill>
                  <a:srgbClr val="C00000"/>
                </a:solidFill>
              </a:rPr>
              <a:t>Esto </a:t>
            </a:r>
            <a:r>
              <a:rPr lang="es-CO" sz="2800" dirty="0">
                <a:solidFill>
                  <a:srgbClr val="C00000"/>
                </a:solidFill>
              </a:rPr>
              <a:t>incluye todas las formas de deidad, tanto verdaderas como falsas, y no debe limitarse al Dios de los cielos. </a:t>
            </a:r>
          </a:p>
          <a:p>
            <a:pPr marL="0" indent="0">
              <a:buNone/>
            </a:pPr>
            <a:r>
              <a:rPr lang="es-CO" sz="2800" b="1" dirty="0" smtClean="0">
                <a:solidFill>
                  <a:srgbClr val="FF0000"/>
                </a:solidFill>
              </a:rPr>
              <a:t>9</a:t>
            </a:r>
            <a:r>
              <a:rPr lang="es-CO" sz="2800" dirty="0" smtClean="0"/>
              <a:t>. </a:t>
            </a:r>
            <a:r>
              <a:rPr lang="es-CO" sz="2800" b="1" u="sng" dirty="0" smtClean="0"/>
              <a:t>O </a:t>
            </a:r>
            <a:r>
              <a:rPr lang="es-CO" sz="2800" b="1" u="sng" dirty="0"/>
              <a:t>es objeto de culto</a:t>
            </a:r>
            <a:r>
              <a:rPr lang="es-CO" sz="2800" dirty="0"/>
              <a:t>. </a:t>
            </a:r>
            <a:r>
              <a:rPr lang="es-CO" sz="2800" dirty="0" smtClean="0">
                <a:solidFill>
                  <a:srgbClr val="7030A0"/>
                </a:solidFill>
              </a:rPr>
              <a:t>Gr</a:t>
            </a:r>
            <a:r>
              <a:rPr lang="es-CO" sz="2800" dirty="0">
                <a:solidFill>
                  <a:srgbClr val="7030A0"/>
                </a:solidFill>
              </a:rPr>
              <a:t>. sébasma, “objeto de adoración”; en el plural, como aquí, “culto”.  Las palabras de Pablo describen a un poder arrogante que se opone a todo competidor en el terreno de la religión, y no permite que ningún rival reciba el culto que exige para sí mismo</a:t>
            </a:r>
            <a:r>
              <a:rPr lang="es-CO" sz="2800" dirty="0" smtClean="0">
                <a:solidFill>
                  <a:srgbClr val="7030A0"/>
                </a:solidFill>
              </a:rPr>
              <a:t>.</a:t>
            </a:r>
          </a:p>
          <a:p>
            <a:pPr marL="0" indent="0">
              <a:buNone/>
            </a:pPr>
            <a:r>
              <a:rPr lang="es-CO" sz="3000" b="1" dirty="0">
                <a:solidFill>
                  <a:srgbClr val="FF0000"/>
                </a:solidFill>
              </a:rPr>
              <a:t>10</a:t>
            </a:r>
            <a:r>
              <a:rPr lang="es-CO" sz="2800" dirty="0"/>
              <a:t>. </a:t>
            </a:r>
            <a:r>
              <a:rPr lang="es-CO" sz="2800" dirty="0" smtClean="0"/>
              <a:t>«</a:t>
            </a:r>
            <a:r>
              <a:rPr lang="es-CO" sz="2600" b="1" u="sng" dirty="0" smtClean="0"/>
              <a:t>TANTO </a:t>
            </a:r>
            <a:r>
              <a:rPr lang="es-CO" sz="2600" b="1" u="sng" dirty="0"/>
              <a:t>QUE SE SIENTA EN EL TEMPLO DE DIOS COMO DIOS, HACIÉNDOSE PASAR POR DI</a:t>
            </a:r>
            <a:r>
              <a:rPr lang="es-CO" sz="2800" b="1" u="sng" dirty="0"/>
              <a:t>OS</a:t>
            </a:r>
            <a:r>
              <a:rPr lang="es-CO" sz="2800" dirty="0"/>
              <a:t>»</a:t>
            </a:r>
            <a:r>
              <a:rPr lang="es-CO" sz="2800" dirty="0">
                <a:solidFill>
                  <a:schemeClr val="accent5">
                    <a:lumMod val="75000"/>
                  </a:schemeClr>
                </a:solidFill>
              </a:rPr>
              <a:t>. </a:t>
            </a:r>
            <a:r>
              <a:rPr lang="es-CO" sz="2800" dirty="0" smtClean="0">
                <a:solidFill>
                  <a:schemeClr val="accent5">
                    <a:lumMod val="75000"/>
                  </a:schemeClr>
                </a:solidFill>
              </a:rPr>
              <a:t>El </a:t>
            </a:r>
            <a:r>
              <a:rPr lang="es-CO" sz="2800" dirty="0">
                <a:solidFill>
                  <a:schemeClr val="accent5">
                    <a:lumMod val="75000"/>
                  </a:schemeClr>
                </a:solidFill>
              </a:rPr>
              <a:t>Papa </a:t>
            </a:r>
            <a:r>
              <a:rPr lang="es-CO" sz="2800" dirty="0" smtClean="0">
                <a:solidFill>
                  <a:schemeClr val="accent5">
                    <a:lumMod val="75000"/>
                  </a:schemeClr>
                </a:solidFill>
              </a:rPr>
              <a:t>como el </a:t>
            </a:r>
            <a:r>
              <a:rPr lang="es-CO" sz="2800" dirty="0">
                <a:solidFill>
                  <a:schemeClr val="accent5">
                    <a:lumMod val="75000"/>
                  </a:schemeClr>
                </a:solidFill>
              </a:rPr>
              <a:t>vicario de </a:t>
            </a:r>
            <a:r>
              <a:rPr lang="es-CO" sz="2800" dirty="0" smtClean="0">
                <a:solidFill>
                  <a:schemeClr val="accent5">
                    <a:lumMod val="75000"/>
                  </a:schemeClr>
                </a:solidFill>
              </a:rPr>
              <a:t>Cristo, ostenta esta posición. </a:t>
            </a:r>
            <a:endParaRPr lang="es-CO" sz="2800" dirty="0">
              <a:solidFill>
                <a:schemeClr val="accent5">
                  <a:lumMod val="75000"/>
                </a:schemeClr>
              </a:solidFill>
            </a:endParaRPr>
          </a:p>
        </p:txBody>
      </p:sp>
    </p:spTree>
    <p:extLst>
      <p:ext uri="{BB962C8B-B14F-4D97-AF65-F5344CB8AC3E}">
        <p14:creationId xmlns:p14="http://schemas.microsoft.com/office/powerpoint/2010/main" val="167115446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477</TotalTime>
  <Words>2611</Words>
  <Application>Microsoft Office PowerPoint</Application>
  <PresentationFormat>Presentación en pantalla (4:3)</PresentationFormat>
  <Paragraphs>67</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Tema de Office</vt:lpstr>
      <vt:lpstr>Presentación de PowerPoint</vt:lpstr>
      <vt:lpstr>Según se afirma: "¿Es el Papa el vicario de Cristo?"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Cumplimiento profético</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 el papa el vicario de cristo?</dc:title>
  <dc:creator>FAMILIA FIERRO CH</dc:creator>
  <cp:lastModifiedBy>HUMBERTO</cp:lastModifiedBy>
  <cp:revision>72</cp:revision>
  <dcterms:created xsi:type="dcterms:W3CDTF">2014-08-18T22:42:35Z</dcterms:created>
  <dcterms:modified xsi:type="dcterms:W3CDTF">2015-05-11T08:09:29Z</dcterms:modified>
</cp:coreProperties>
</file>